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96" r:id="rId3"/>
    <p:sldId id="297" r:id="rId4"/>
    <p:sldId id="288" r:id="rId5"/>
    <p:sldId id="299" r:id="rId6"/>
    <p:sldId id="266" r:id="rId7"/>
    <p:sldId id="276" r:id="rId8"/>
    <p:sldId id="270" r:id="rId9"/>
    <p:sldId id="271" r:id="rId10"/>
    <p:sldId id="307" r:id="rId11"/>
    <p:sldId id="293" r:id="rId12"/>
    <p:sldId id="294" r:id="rId13"/>
    <p:sldId id="304" r:id="rId14"/>
    <p:sldId id="27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BFD34C-EE5E-41E6-E875-8C04B924234F}" v="4" dt="2025-08-29T14:27:39.4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9" d="100"/>
          <a:sy n="59" d="100"/>
        </p:scale>
        <p:origin x="964" y="52"/>
      </p:cViewPr>
      <p:guideLst/>
    </p:cSldViewPr>
  </p:slideViewPr>
  <p:notesTextViewPr>
    <p:cViewPr>
      <p:scale>
        <a:sx n="1" d="1"/>
        <a:sy n="1" d="1"/>
      </p:scale>
      <p:origin x="0" y="-2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5"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96BFD34C-EE5E-41E6-E875-8C04B924234F}"/>
    <pc:docChg chg="modSld">
      <pc:chgData name="Josselin Bourges" userId="S::josselin.bourges@un.org::2853f2c9-8004-4548-bb73-10249e173b61" providerId="AD" clId="Web-{96BFD34C-EE5E-41E6-E875-8C04B924234F}" dt="2025-08-29T14:27:39.449" v="3" actId="1076"/>
      <pc:docMkLst>
        <pc:docMk/>
      </pc:docMkLst>
      <pc:sldChg chg="addSp delSp modSp">
        <pc:chgData name="Josselin Bourges" userId="S::josselin.bourges@un.org::2853f2c9-8004-4548-bb73-10249e173b61" providerId="AD" clId="Web-{96BFD34C-EE5E-41E6-E875-8C04B924234F}" dt="2025-08-29T14:27:39.449" v="3" actId="1076"/>
        <pc:sldMkLst>
          <pc:docMk/>
          <pc:sldMk cId="4061251164" sldId="272"/>
        </pc:sldMkLst>
        <pc:spChg chg="del">
          <ac:chgData name="Josselin Bourges" userId="S::josselin.bourges@un.org::2853f2c9-8004-4548-bb73-10249e173b61" providerId="AD" clId="Web-{96BFD34C-EE5E-41E6-E875-8C04B924234F}" dt="2025-08-29T14:27:33.824" v="0"/>
          <ac:spMkLst>
            <pc:docMk/>
            <pc:sldMk cId="4061251164" sldId="272"/>
            <ac:spMk id="4" creationId="{DD400DE6-8D50-7710-2CF1-F9582AF17A37}"/>
          </ac:spMkLst>
        </pc:spChg>
        <pc:picChg chg="del">
          <ac:chgData name="Josselin Bourges" userId="S::josselin.bourges@un.org::2853f2c9-8004-4548-bb73-10249e173b61" providerId="AD" clId="Web-{96BFD34C-EE5E-41E6-E875-8C04B924234F}" dt="2025-08-29T14:27:34.621" v="1"/>
          <ac:picMkLst>
            <pc:docMk/>
            <pc:sldMk cId="4061251164" sldId="272"/>
            <ac:picMk id="5" creationId="{53601EF8-5030-E140-AB44-032870BFD641}"/>
          </ac:picMkLst>
        </pc:picChg>
        <pc:picChg chg="add mod">
          <ac:chgData name="Josselin Bourges" userId="S::josselin.bourges@un.org::2853f2c9-8004-4548-bb73-10249e173b61" providerId="AD" clId="Web-{96BFD34C-EE5E-41E6-E875-8C04B924234F}" dt="2025-08-29T14:27:39.449" v="3" actId="1076"/>
          <ac:picMkLst>
            <pc:docMk/>
            <pc:sldMk cId="4061251164" sldId="272"/>
            <ac:picMk id="6" creationId="{89B16F2F-1F98-B37F-E2CF-323EC9212AB2}"/>
          </ac:picMkLst>
        </pc:picChg>
      </pc:sldChg>
    </pc:docChg>
  </pc:docChgLst>
  <pc:docChgLst>
    <pc:chgData name="Josselin Bourges" userId="S::josselin.bourges@un.org::2853f2c9-8004-4548-bb73-10249e173b61" providerId="AD" clId="Web-{5A8CA4C2-21F2-757E-99AA-BC4F9A2742DA}"/>
    <pc:docChg chg="modSld">
      <pc:chgData name="Josselin Bourges" userId="S::josselin.bourges@un.org::2853f2c9-8004-4548-bb73-10249e173b61" providerId="AD" clId="Web-{5A8CA4C2-21F2-757E-99AA-BC4F9A2742DA}" dt="2025-08-13T20:13:31.347" v="6"/>
      <pc:docMkLst>
        <pc:docMk/>
      </pc:docMkLst>
      <pc:sldChg chg="modNotes">
        <pc:chgData name="Josselin Bourges" userId="S::josselin.bourges@un.org::2853f2c9-8004-4548-bb73-10249e173b61" providerId="AD" clId="Web-{5A8CA4C2-21F2-757E-99AA-BC4F9A2742DA}" dt="2025-08-13T20:13:17.034" v="5"/>
        <pc:sldMkLst>
          <pc:docMk/>
          <pc:sldMk cId="2056460221" sldId="266"/>
        </pc:sldMkLst>
      </pc:sldChg>
      <pc:sldChg chg="modNotes">
        <pc:chgData name="Josselin Bourges" userId="S::josselin.bourges@un.org::2853f2c9-8004-4548-bb73-10249e173b61" providerId="AD" clId="Web-{5A8CA4C2-21F2-757E-99AA-BC4F9A2742DA}" dt="2025-08-13T20:13:31.347" v="6"/>
        <pc:sldMkLst>
          <pc:docMk/>
          <pc:sldMk cId="4061251164" sldId="272"/>
        </pc:sldMkLst>
      </pc:sldChg>
      <pc:sldChg chg="modNotes">
        <pc:chgData name="Josselin Bourges" userId="S::josselin.bourges@un.org::2853f2c9-8004-4548-bb73-10249e173b61" providerId="AD" clId="Web-{5A8CA4C2-21F2-757E-99AA-BC4F9A2742DA}" dt="2025-08-13T20:13:07.643" v="1"/>
        <pc:sldMkLst>
          <pc:docMk/>
          <pc:sldMk cId="4236660701" sldId="296"/>
        </pc:sldMkLst>
      </pc:sldChg>
      <pc:sldChg chg="modNotes">
        <pc:chgData name="Josselin Bourges" userId="S::josselin.bourges@un.org::2853f2c9-8004-4548-bb73-10249e173b61" providerId="AD" clId="Web-{5A8CA4C2-21F2-757E-99AA-BC4F9A2742DA}" dt="2025-08-13T20:13:13.909" v="4"/>
        <pc:sldMkLst>
          <pc:docMk/>
          <pc:sldMk cId="3667323354" sldId="299"/>
        </pc:sldMkLst>
      </pc:sldChg>
    </pc:docChg>
  </pc:docChgLst>
  <pc:docChgLst>
    <pc:chgData name="Ruth Ouattara" userId="ef623609-f3d1-4537-8577-3dbd58257726" providerId="ADAL" clId="{60163B3B-9339-440C-8C89-83CDD340D3EC}"/>
    <pc:docChg chg="custSel addSld delSld modSld">
      <pc:chgData name="Ruth Ouattara" userId="ef623609-f3d1-4537-8577-3dbd58257726" providerId="ADAL" clId="{60163B3B-9339-440C-8C89-83CDD340D3EC}" dt="2025-08-06T21:26:24.935" v="36"/>
      <pc:docMkLst>
        <pc:docMk/>
      </pc:docMkLst>
      <pc:sldChg chg="modNotesTx">
        <pc:chgData name="Ruth Ouattara" userId="ef623609-f3d1-4537-8577-3dbd58257726" providerId="ADAL" clId="{60163B3B-9339-440C-8C89-83CDD340D3EC}" dt="2025-08-06T21:16:21.454" v="4" actId="20577"/>
        <pc:sldMkLst>
          <pc:docMk/>
          <pc:sldMk cId="3283497425" sldId="271"/>
        </pc:sldMkLst>
      </pc:sldChg>
      <pc:sldChg chg="add">
        <pc:chgData name="Ruth Ouattara" userId="ef623609-f3d1-4537-8577-3dbd58257726" providerId="ADAL" clId="{60163B3B-9339-440C-8C89-83CDD340D3EC}" dt="2025-08-06T21:26:24.935" v="36"/>
        <pc:sldMkLst>
          <pc:docMk/>
          <pc:sldMk cId="4061251164" sldId="272"/>
        </pc:sldMkLst>
      </pc:sldChg>
      <pc:sldChg chg="addSp delSp modSp add mod">
        <pc:chgData name="Ruth Ouattara" userId="ef623609-f3d1-4537-8577-3dbd58257726" providerId="ADAL" clId="{60163B3B-9339-440C-8C89-83CDD340D3EC}" dt="2025-08-06T21:18:27.273" v="20"/>
        <pc:sldMkLst>
          <pc:docMk/>
          <pc:sldMk cId="1688638681" sldId="293"/>
        </pc:sldMkLst>
        <pc:spChg chg="mod">
          <ac:chgData name="Ruth Ouattara" userId="ef623609-f3d1-4537-8577-3dbd58257726" providerId="ADAL" clId="{60163B3B-9339-440C-8C89-83CDD340D3EC}" dt="2025-08-06T21:17:12.485" v="9"/>
          <ac:spMkLst>
            <pc:docMk/>
            <pc:sldMk cId="1688638681" sldId="293"/>
            <ac:spMk id="2" creationId="{6831211C-84CE-4CA5-B652-879CDA819502}"/>
          </ac:spMkLst>
        </pc:spChg>
        <pc:spChg chg="mod">
          <ac:chgData name="Ruth Ouattara" userId="ef623609-f3d1-4537-8577-3dbd58257726" providerId="ADAL" clId="{60163B3B-9339-440C-8C89-83CDD340D3EC}" dt="2025-08-06T21:18:27.273" v="20"/>
          <ac:spMkLst>
            <pc:docMk/>
            <pc:sldMk cId="1688638681" sldId="293"/>
            <ac:spMk id="4" creationId="{60E5A6BC-9E6B-C78B-064C-134639BEAA2B}"/>
          </ac:spMkLst>
        </pc:spChg>
        <pc:picChg chg="add mod">
          <ac:chgData name="Ruth Ouattara" userId="ef623609-f3d1-4537-8577-3dbd58257726" providerId="ADAL" clId="{60163B3B-9339-440C-8C89-83CDD340D3EC}" dt="2025-08-06T21:17:56.313" v="15" actId="14100"/>
          <ac:picMkLst>
            <pc:docMk/>
            <pc:sldMk cId="1688638681" sldId="293"/>
            <ac:picMk id="3" creationId="{E4F008A1-34E5-80D6-EAA3-164AF7B25E89}"/>
          </ac:picMkLst>
        </pc:picChg>
      </pc:sldChg>
      <pc:sldChg chg="addSp delSp modSp add mod">
        <pc:chgData name="Ruth Ouattara" userId="ef623609-f3d1-4537-8577-3dbd58257726" providerId="ADAL" clId="{60163B3B-9339-440C-8C89-83CDD340D3EC}" dt="2025-08-06T21:22:34.298" v="30"/>
        <pc:sldMkLst>
          <pc:docMk/>
          <pc:sldMk cId="2383868340" sldId="294"/>
        </pc:sldMkLst>
        <pc:spChg chg="mod">
          <ac:chgData name="Ruth Ouattara" userId="ef623609-f3d1-4537-8577-3dbd58257726" providerId="ADAL" clId="{60163B3B-9339-440C-8C89-83CDD340D3EC}" dt="2025-08-06T21:22:34.298" v="30"/>
          <ac:spMkLst>
            <pc:docMk/>
            <pc:sldMk cId="2383868340" sldId="294"/>
            <ac:spMk id="2" creationId="{4E7B3B0D-CDDE-4BDF-AAED-427D162D8AF7}"/>
          </ac:spMkLst>
        </pc:spChg>
        <pc:spChg chg="mod">
          <ac:chgData name="Ruth Ouattara" userId="ef623609-f3d1-4537-8577-3dbd58257726" providerId="ADAL" clId="{60163B3B-9339-440C-8C89-83CDD340D3EC}" dt="2025-08-06T21:22:11.434" v="29"/>
          <ac:spMkLst>
            <pc:docMk/>
            <pc:sldMk cId="2383868340" sldId="294"/>
            <ac:spMk id="6" creationId="{BCB49883-910D-A069-8B6D-A4632C30B44E}"/>
          </ac:spMkLst>
        </pc:spChg>
        <pc:picChg chg="add mod">
          <ac:chgData name="Ruth Ouattara" userId="ef623609-f3d1-4537-8577-3dbd58257726" providerId="ADAL" clId="{60163B3B-9339-440C-8C89-83CDD340D3EC}" dt="2025-08-06T21:21:03.144" v="24" actId="14100"/>
          <ac:picMkLst>
            <pc:docMk/>
            <pc:sldMk cId="2383868340" sldId="294"/>
            <ac:picMk id="4" creationId="{0AAA16D2-6CC3-3E4D-3072-ABB6E0A1AF14}"/>
          </ac:picMkLst>
        </pc:picChg>
      </pc:sldChg>
      <pc:sldChg chg="add modNotesTx">
        <pc:chgData name="Ruth Ouattara" userId="ef623609-f3d1-4537-8577-3dbd58257726" providerId="ADAL" clId="{60163B3B-9339-440C-8C89-83CDD340D3EC}" dt="2025-08-06T21:24:50.954" v="35" actId="20577"/>
        <pc:sldMkLst>
          <pc:docMk/>
          <pc:sldMk cId="1913537044" sldId="304"/>
        </pc:sldMkLst>
      </pc:sldChg>
      <pc:sldChg chg="add">
        <pc:chgData name="Ruth Ouattara" userId="ef623609-f3d1-4537-8577-3dbd58257726" providerId="ADAL" clId="{60163B3B-9339-440C-8C89-83CDD340D3EC}" dt="2025-08-06T21:13:19.394" v="0"/>
        <pc:sldMkLst>
          <pc:docMk/>
          <pc:sldMk cId="3666403711" sldId="307"/>
        </pc:sldMkLst>
      </pc:sldChg>
      <pc:sldChg chg="add del">
        <pc:chgData name="Ruth Ouattara" userId="ef623609-f3d1-4537-8577-3dbd58257726" providerId="ADAL" clId="{60163B3B-9339-440C-8C89-83CDD340D3EC}" dt="2025-08-06T21:16:48.484" v="7"/>
        <pc:sldMkLst>
          <pc:docMk/>
          <pc:sldMk cId="801779905" sldId="308"/>
        </pc:sldMkLst>
      </pc:sldChg>
    </pc:docChg>
  </pc:docChgLst>
  <pc:docChgLst>
    <pc:chgData name="Josselin Bourges" userId="S::josselin.bourges@un.org::2853f2c9-8004-4548-bb73-10249e173b61" providerId="AD" clId="Web-{E7C5EBAF-9CCC-4B2D-D45E-2E4AA5802387}"/>
    <pc:docChg chg="modSld">
      <pc:chgData name="Josselin Bourges" userId="S::josselin.bourges@un.org::2853f2c9-8004-4548-bb73-10249e173b61" providerId="AD" clId="Web-{E7C5EBAF-9CCC-4B2D-D45E-2E4AA5802387}" dt="2025-08-12T20:33:52.592" v="111"/>
      <pc:docMkLst>
        <pc:docMk/>
      </pc:docMkLst>
      <pc:sldChg chg="modNotes">
        <pc:chgData name="Josselin Bourges" userId="S::josselin.bourges@un.org::2853f2c9-8004-4548-bb73-10249e173b61" providerId="AD" clId="Web-{E7C5EBAF-9CCC-4B2D-D45E-2E4AA5802387}" dt="2025-08-12T20:08:10.420" v="54"/>
        <pc:sldMkLst>
          <pc:docMk/>
          <pc:sldMk cId="2056460221" sldId="266"/>
        </pc:sldMkLst>
      </pc:sldChg>
      <pc:sldChg chg="modSp modNotes">
        <pc:chgData name="Josselin Bourges" userId="S::josselin.bourges@un.org::2853f2c9-8004-4548-bb73-10249e173b61" providerId="AD" clId="Web-{E7C5EBAF-9CCC-4B2D-D45E-2E4AA5802387}" dt="2025-08-12T20:10:03.815" v="59" actId="20577"/>
        <pc:sldMkLst>
          <pc:docMk/>
          <pc:sldMk cId="3184486237" sldId="270"/>
        </pc:sldMkLst>
        <pc:spChg chg="mod">
          <ac:chgData name="Josselin Bourges" userId="S::josselin.bourges@un.org::2853f2c9-8004-4548-bb73-10249e173b61" providerId="AD" clId="Web-{E7C5EBAF-9CCC-4B2D-D45E-2E4AA5802387}" dt="2025-08-12T20:10:03.815" v="59" actId="20577"/>
          <ac:spMkLst>
            <pc:docMk/>
            <pc:sldMk cId="3184486237" sldId="270"/>
            <ac:spMk id="3" creationId="{61BE4187-773C-4991-95C7-5F612E9BA9DA}"/>
          </ac:spMkLst>
        </pc:spChg>
      </pc:sldChg>
      <pc:sldChg chg="modSp modNotes">
        <pc:chgData name="Josselin Bourges" userId="S::josselin.bourges@un.org::2853f2c9-8004-4548-bb73-10249e173b61" providerId="AD" clId="Web-{E7C5EBAF-9CCC-4B2D-D45E-2E4AA5802387}" dt="2025-08-12T20:12:08.529" v="71"/>
        <pc:sldMkLst>
          <pc:docMk/>
          <pc:sldMk cId="3283497425" sldId="271"/>
        </pc:sldMkLst>
        <pc:graphicFrameChg chg="mod modGraphic">
          <ac:chgData name="Josselin Bourges" userId="S::josselin.bourges@un.org::2853f2c9-8004-4548-bb73-10249e173b61" providerId="AD" clId="Web-{E7C5EBAF-9CCC-4B2D-D45E-2E4AA5802387}" dt="2025-08-12T20:12:08.529" v="71"/>
          <ac:graphicFrameMkLst>
            <pc:docMk/>
            <pc:sldMk cId="3283497425" sldId="271"/>
            <ac:graphicFrameMk id="7" creationId="{E8AB1CDD-C7DD-44CB-AD57-11F59B7D3AF6}"/>
          </ac:graphicFrameMkLst>
        </pc:graphicFrameChg>
      </pc:sldChg>
      <pc:sldChg chg="modSp modNotes">
        <pc:chgData name="Josselin Bourges" userId="S::josselin.bourges@un.org::2853f2c9-8004-4548-bb73-10249e173b61" providerId="AD" clId="Web-{E7C5EBAF-9CCC-4B2D-D45E-2E4AA5802387}" dt="2025-08-12T20:32:05.894" v="101"/>
        <pc:sldMkLst>
          <pc:docMk/>
          <pc:sldMk cId="1688638681" sldId="293"/>
        </pc:sldMkLst>
        <pc:spChg chg="mod">
          <ac:chgData name="Josselin Bourges" userId="S::josselin.bourges@un.org::2853f2c9-8004-4548-bb73-10249e173b61" providerId="AD" clId="Web-{E7C5EBAF-9CCC-4B2D-D45E-2E4AA5802387}" dt="2025-08-12T20:32:03.113" v="100" actId="20577"/>
          <ac:spMkLst>
            <pc:docMk/>
            <pc:sldMk cId="1688638681" sldId="293"/>
            <ac:spMk id="2" creationId="{6831211C-84CE-4CA5-B652-879CDA819502}"/>
          </ac:spMkLst>
        </pc:spChg>
      </pc:sldChg>
      <pc:sldChg chg="modSp modNotes">
        <pc:chgData name="Josselin Bourges" userId="S::josselin.bourges@un.org::2853f2c9-8004-4548-bb73-10249e173b61" providerId="AD" clId="Web-{E7C5EBAF-9CCC-4B2D-D45E-2E4AA5802387}" dt="2025-08-12T20:32:19.865" v="105"/>
        <pc:sldMkLst>
          <pc:docMk/>
          <pc:sldMk cId="2383868340" sldId="294"/>
        </pc:sldMkLst>
        <pc:spChg chg="mod">
          <ac:chgData name="Josselin Bourges" userId="S::josselin.bourges@un.org::2853f2c9-8004-4548-bb73-10249e173b61" providerId="AD" clId="Web-{E7C5EBAF-9CCC-4B2D-D45E-2E4AA5802387}" dt="2025-08-12T20:32:12.286" v="103" actId="20577"/>
          <ac:spMkLst>
            <pc:docMk/>
            <pc:sldMk cId="2383868340" sldId="294"/>
            <ac:spMk id="2" creationId="{4E7B3B0D-CDDE-4BDF-AAED-427D162D8AF7}"/>
          </ac:spMkLst>
        </pc:spChg>
      </pc:sldChg>
      <pc:sldChg chg="modSp modNotes">
        <pc:chgData name="Josselin Bourges" userId="S::josselin.bourges@un.org::2853f2c9-8004-4548-bb73-10249e173b61" providerId="AD" clId="Web-{E7C5EBAF-9CCC-4B2D-D45E-2E4AA5802387}" dt="2025-08-12T20:05:35.367" v="46"/>
        <pc:sldMkLst>
          <pc:docMk/>
          <pc:sldMk cId="4236660701" sldId="296"/>
        </pc:sldMkLst>
        <pc:spChg chg="mod">
          <ac:chgData name="Josselin Bourges" userId="S::josselin.bourges@un.org::2853f2c9-8004-4548-bb73-10249e173b61" providerId="AD" clId="Web-{E7C5EBAF-9CCC-4B2D-D45E-2E4AA5802387}" dt="2025-08-12T20:05:10.663" v="43" actId="20577"/>
          <ac:spMkLst>
            <pc:docMk/>
            <pc:sldMk cId="4236660701" sldId="296"/>
            <ac:spMk id="2" creationId="{9A96926C-0C8B-4D73-AC73-3E7379AA0471}"/>
          </ac:spMkLst>
        </pc:spChg>
      </pc:sldChg>
      <pc:sldChg chg="modSp">
        <pc:chgData name="Josselin Bourges" userId="S::josselin.bourges@un.org::2853f2c9-8004-4548-bb73-10249e173b61" providerId="AD" clId="Web-{E7C5EBAF-9CCC-4B2D-D45E-2E4AA5802387}" dt="2025-08-12T20:05:52.774" v="49" actId="14100"/>
        <pc:sldMkLst>
          <pc:docMk/>
          <pc:sldMk cId="2582753901" sldId="297"/>
        </pc:sldMkLst>
        <pc:spChg chg="mod">
          <ac:chgData name="Josselin Bourges" userId="S::josselin.bourges@un.org::2853f2c9-8004-4548-bb73-10249e173b61" providerId="AD" clId="Web-{E7C5EBAF-9CCC-4B2D-D45E-2E4AA5802387}" dt="2025-08-12T20:05:50.055" v="48" actId="14100"/>
          <ac:spMkLst>
            <pc:docMk/>
            <pc:sldMk cId="2582753901" sldId="297"/>
            <ac:spMk id="3" creationId="{402BD21F-0636-BE9A-4FB5-5E48731E95FE}"/>
          </ac:spMkLst>
        </pc:spChg>
        <pc:spChg chg="mod">
          <ac:chgData name="Josselin Bourges" userId="S::josselin.bourges@un.org::2853f2c9-8004-4548-bb73-10249e173b61" providerId="AD" clId="Web-{E7C5EBAF-9CCC-4B2D-D45E-2E4AA5802387}" dt="2025-08-12T20:05:52.774" v="49" actId="14100"/>
          <ac:spMkLst>
            <pc:docMk/>
            <pc:sldMk cId="2582753901" sldId="297"/>
            <ac:spMk id="7" creationId="{CB790908-952B-E4C6-CF0C-47AB74AB1768}"/>
          </ac:spMkLst>
        </pc:spChg>
      </pc:sldChg>
      <pc:sldChg chg="modNotes">
        <pc:chgData name="Josselin Bourges" userId="S::josselin.bourges@un.org::2853f2c9-8004-4548-bb73-10249e173b61" providerId="AD" clId="Web-{E7C5EBAF-9CCC-4B2D-D45E-2E4AA5802387}" dt="2025-08-12T20:07:51.091" v="52"/>
        <pc:sldMkLst>
          <pc:docMk/>
          <pc:sldMk cId="3667323354" sldId="299"/>
        </pc:sldMkLst>
      </pc:sldChg>
      <pc:sldChg chg="modNotes">
        <pc:chgData name="Josselin Bourges" userId="S::josselin.bourges@un.org::2853f2c9-8004-4548-bb73-10249e173b61" providerId="AD" clId="Web-{E7C5EBAF-9CCC-4B2D-D45E-2E4AA5802387}" dt="2025-08-12T20:33:52.592" v="111"/>
        <pc:sldMkLst>
          <pc:docMk/>
          <pc:sldMk cId="1913537044" sldId="304"/>
        </pc:sldMkLst>
      </pc:sldChg>
      <pc:sldChg chg="modSp modNotes">
        <pc:chgData name="Josselin Bourges" userId="S::josselin.bourges@un.org::2853f2c9-8004-4548-bb73-10249e173b61" providerId="AD" clId="Web-{E7C5EBAF-9CCC-4B2D-D45E-2E4AA5802387}" dt="2025-08-12T20:31:33.469" v="96"/>
        <pc:sldMkLst>
          <pc:docMk/>
          <pc:sldMk cId="3666403711" sldId="307"/>
        </pc:sldMkLst>
        <pc:spChg chg="mod">
          <ac:chgData name="Josselin Bourges" userId="S::josselin.bourges@un.org::2853f2c9-8004-4548-bb73-10249e173b61" providerId="AD" clId="Web-{E7C5EBAF-9CCC-4B2D-D45E-2E4AA5802387}" dt="2025-08-12T20:12:22.344" v="77" actId="20577"/>
          <ac:spMkLst>
            <pc:docMk/>
            <pc:sldMk cId="3666403711" sldId="307"/>
            <ac:spMk id="3" creationId="{837A3470-09F2-43BF-AA1F-E4750FF46AA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B25BB6-6029-4EC7-AF0F-9BCDB5BEE6F1}" type="datetimeFigureOut">
              <a:rPr lang="fr-FR" smtClean="0"/>
              <a:t>29/08/2025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A7A452-9BAD-464C-9D99-A34A9415FCCE}" type="slidenum">
              <a:rPr lang="fr-FR" smtClean="0"/>
              <a:t>‹N°›</a:t>
            </a:fld>
            <a:endParaRPr lang="fr-FR"/>
          </a:p>
        </p:txBody>
      </p:sp>
    </p:spTree>
    <p:extLst>
      <p:ext uri="{BB962C8B-B14F-4D97-AF65-F5344CB8AC3E}">
        <p14:creationId xmlns:p14="http://schemas.microsoft.com/office/powerpoint/2010/main" val="1726751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(Avant de commencer l’étude de cas, divisez les </a:t>
            </a:r>
            <a:r>
              <a:rPr lang="fr-FR" dirty="0" err="1"/>
              <a:t>participant·e·s</a:t>
            </a:r>
            <a:r>
              <a:rPr lang="fr-FR" dirty="0"/>
              <a:t> en groupes de quatre ou cinq </a:t>
            </a:r>
            <a:r>
              <a:rPr lang="fr-FR" kern="1200" dirty="0">
                <a:solidFill>
                  <a:schemeClr val="tx1"/>
                </a:solidFill>
                <a:effectLst/>
              </a:rPr>
              <a:t>personnes et distribuez les documents</a:t>
            </a:r>
            <a:r>
              <a:rPr lang="fr-FR" dirty="0"/>
              <a:t>.)</a:t>
            </a:r>
            <a:endParaRPr lang="en-US" dirty="0">
              <a:solidFill>
                <a:srgbClr val="444444"/>
              </a:solidFill>
            </a:endParaRPr>
          </a:p>
          <a:p>
            <a:endParaRPr lang="fr-FR" kern="1200" dirty="0">
              <a:solidFill>
                <a:srgbClr val="444444"/>
              </a:solidFill>
              <a:effectLst/>
              <a:ea typeface="+mn-ea"/>
              <a:cs typeface="+mn-cs"/>
            </a:endParaRPr>
          </a:p>
          <a:p>
            <a:r>
              <a:rPr lang="fr-FR" b="1" kern="1200" dirty="0">
                <a:solidFill>
                  <a:schemeClr val="tx1"/>
                </a:solidFill>
                <a:effectLst/>
              </a:rPr>
              <a:t>Message clé : </a:t>
            </a:r>
            <a:r>
              <a:rPr lang="fr-FR" b="1" dirty="0"/>
              <a:t>Présenter l’étude</a:t>
            </a:r>
            <a:r>
              <a:rPr lang="fr-FR" b="1" kern="1200" dirty="0">
                <a:solidFill>
                  <a:schemeClr val="tx1"/>
                </a:solidFill>
                <a:effectLst/>
              </a:rPr>
              <a:t> de cas.</a:t>
            </a:r>
            <a:endParaRPr lang="fr-FR" b="1" kern="1200" dirty="0">
              <a:solidFill>
                <a:srgbClr val="444444"/>
              </a:solidFill>
              <a:effectLst/>
            </a:endParaRPr>
          </a:p>
          <a:p>
            <a:endParaRPr lang="fr-FR" dirty="0">
              <a:solidFill>
                <a:srgbClr val="444444"/>
              </a:solidFill>
            </a:endParaRPr>
          </a:p>
          <a:p>
            <a:r>
              <a:rPr lang="fr-FR" kern="1200" dirty="0">
                <a:solidFill>
                  <a:schemeClr val="tx1"/>
                </a:solidFill>
                <a:effectLst/>
              </a:rPr>
              <a:t>Bonjour à toutes et à tous, et bienvenue !</a:t>
            </a:r>
            <a:r>
              <a:rPr lang="fr-FR" dirty="0"/>
              <a:t> </a:t>
            </a:r>
            <a:r>
              <a:rPr lang="fr-FR" kern="1200" dirty="0">
                <a:solidFill>
                  <a:schemeClr val="tx1"/>
                </a:solidFill>
                <a:effectLst/>
              </a:rPr>
              <a:t>Dans cette session, nous allons examiner comment intégrer les considérations de genre dans le travail de la composante militaire des opérations de paix.</a:t>
            </a:r>
            <a:endParaRPr lang="en-US" kern="1200" dirty="0">
              <a:solidFill>
                <a:srgbClr val="444444"/>
              </a:solidFill>
              <a:effectLst/>
            </a:endParaRPr>
          </a:p>
          <a:p>
            <a:endParaRPr lang="fr-FR" dirty="0">
              <a:solidFill>
                <a:srgbClr val="444444"/>
              </a:solidFill>
            </a:endParaRPr>
          </a:p>
          <a:p>
            <a:r>
              <a:rPr lang="fr-FR" dirty="0"/>
              <a:t>Passons maintenant </a:t>
            </a:r>
            <a:r>
              <a:rPr lang="fr-FR" kern="1200" dirty="0">
                <a:solidFill>
                  <a:schemeClr val="tx1"/>
                </a:solidFill>
                <a:effectLst/>
              </a:rPr>
              <a:t>à une étude de cas pratique.</a:t>
            </a:r>
            <a:r>
              <a:rPr lang="fr-FR" dirty="0"/>
              <a:t> </a:t>
            </a:r>
            <a:r>
              <a:rPr lang="fr-FR" kern="1200" dirty="0">
                <a:solidFill>
                  <a:schemeClr val="tx1"/>
                </a:solidFill>
                <a:effectLst/>
              </a:rPr>
              <a:t>Cette étude porte sur la manière </a:t>
            </a:r>
            <a:r>
              <a:rPr lang="fr-FR" dirty="0"/>
              <a:t>d’obtenir </a:t>
            </a:r>
            <a:r>
              <a:rPr lang="fr-FR" kern="1200" dirty="0">
                <a:solidFill>
                  <a:schemeClr val="tx1"/>
                </a:solidFill>
                <a:effectLst/>
              </a:rPr>
              <a:t>des informations </a:t>
            </a:r>
            <a:r>
              <a:rPr lang="fr-FR" dirty="0"/>
              <a:t>relatives aux questions de </a:t>
            </a:r>
            <a:r>
              <a:rPr lang="fr-FR" kern="1200" dirty="0">
                <a:solidFill>
                  <a:schemeClr val="tx1"/>
                </a:solidFill>
                <a:effectLst/>
              </a:rPr>
              <a:t>genre </a:t>
            </a:r>
            <a:r>
              <a:rPr lang="fr-FR" dirty="0"/>
              <a:t>grâce aux </a:t>
            </a:r>
            <a:r>
              <a:rPr lang="fr-FR" kern="1200" dirty="0">
                <a:solidFill>
                  <a:schemeClr val="tx1"/>
                </a:solidFill>
                <a:effectLst/>
              </a:rPr>
              <a:t>patrouilles.</a:t>
            </a:r>
            <a:endParaRPr lang="en-US" dirty="0">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a:t>
            </a:fld>
            <a:endParaRPr lang="en-GB" dirty="0"/>
          </a:p>
        </p:txBody>
      </p:sp>
    </p:spTree>
    <p:extLst>
      <p:ext uri="{BB962C8B-B14F-4D97-AF65-F5344CB8AC3E}">
        <p14:creationId xmlns:p14="http://schemas.microsoft.com/office/powerpoint/2010/main" val="1757721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kern="1200" dirty="0">
                <a:solidFill>
                  <a:schemeClr val="tx1"/>
                </a:solidFill>
                <a:effectLst/>
              </a:rPr>
              <a:t>(</a:t>
            </a:r>
            <a:r>
              <a:rPr lang="fr-FR" i="1" dirty="0"/>
              <a:t>Scénario </a:t>
            </a:r>
            <a:r>
              <a:rPr lang="fr-FR" i="1" kern="1200" dirty="0">
                <a:solidFill>
                  <a:schemeClr val="tx1"/>
                </a:solidFill>
                <a:effectLst/>
              </a:rPr>
              <a:t>à présenter – un par un ou collectivement – pendant l’exercice. Des copies papier des </a:t>
            </a:r>
            <a:r>
              <a:rPr lang="fr-FR" i="1" dirty="0"/>
              <a:t>scénarios </a:t>
            </a:r>
            <a:r>
              <a:rPr lang="fr-FR" i="1" kern="1200" dirty="0">
                <a:solidFill>
                  <a:schemeClr val="tx1"/>
                </a:solidFill>
                <a:effectLst/>
              </a:rPr>
              <a:t>peuvent également être distribuées.)</a:t>
            </a:r>
            <a:r>
              <a:rPr lang="fr-FR" i="1" dirty="0"/>
              <a:t> </a:t>
            </a:r>
            <a:r>
              <a:rPr lang="fr-FR" b="1" kern="1200" dirty="0">
                <a:solidFill>
                  <a:schemeClr val="tx1"/>
                </a:solidFill>
                <a:effectLst/>
              </a:rPr>
              <a:t>Ne montrez pas les scénarios aux participants avant le moment opportun.</a:t>
            </a:r>
            <a:endParaRPr lang="fr-FR" b="1" dirty="0">
              <a:solidFill>
                <a:srgbClr val="444444"/>
              </a:solidFill>
            </a:endParaRPr>
          </a:p>
          <a:p>
            <a:endParaRPr lang="fr-FR" kern="1200" dirty="0">
              <a:solidFill>
                <a:srgbClr val="444444"/>
              </a:solidFill>
              <a:effectLs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10</a:t>
            </a:fld>
            <a:endParaRPr lang="en-GB" dirty="0"/>
          </a:p>
        </p:txBody>
      </p:sp>
    </p:spTree>
    <p:extLst>
      <p:ext uri="{BB962C8B-B14F-4D97-AF65-F5344CB8AC3E}">
        <p14:creationId xmlns:p14="http://schemas.microsoft.com/office/powerpoint/2010/main" val="1592779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kern="1200" dirty="0">
                <a:solidFill>
                  <a:schemeClr val="tx1"/>
                </a:solidFill>
                <a:effectLst/>
              </a:rPr>
              <a:t>(</a:t>
            </a:r>
            <a:r>
              <a:rPr lang="fr-FR" i="1" dirty="0"/>
              <a:t>Scénario </a:t>
            </a:r>
            <a:r>
              <a:rPr lang="fr-FR" i="1" kern="1200" dirty="0">
                <a:solidFill>
                  <a:schemeClr val="tx1"/>
                </a:solidFill>
                <a:effectLst/>
              </a:rPr>
              <a:t>à présenter – un par un ou collectivement – pendant l’exercice. Des copies papier des </a:t>
            </a:r>
            <a:r>
              <a:rPr lang="fr-FR" i="1" dirty="0"/>
              <a:t>scénarios </a:t>
            </a:r>
            <a:r>
              <a:rPr lang="fr-FR" i="1" kern="1200" dirty="0">
                <a:solidFill>
                  <a:schemeClr val="tx1"/>
                </a:solidFill>
                <a:effectLst/>
              </a:rPr>
              <a:t>peuvent également être distribuées.)</a:t>
            </a:r>
            <a:r>
              <a:rPr lang="fr-FR" i="1" dirty="0"/>
              <a:t> </a:t>
            </a:r>
            <a:r>
              <a:rPr lang="fr-FR" b="1" kern="1200" dirty="0">
                <a:solidFill>
                  <a:schemeClr val="tx1"/>
                </a:solidFill>
                <a:effectLst/>
              </a:rPr>
              <a:t>Ne montrez pas les scénarios aux participants avant le moment opportun.</a:t>
            </a:r>
            <a:endParaRPr lang="fr-FR" b="1" dirty="0">
              <a:solidFill>
                <a:srgbClr val="444444"/>
              </a:solidFill>
            </a:endParaRPr>
          </a:p>
          <a:p>
            <a:endParaRPr lang="fr-FR" kern="1200" dirty="0">
              <a:solidFill>
                <a:srgbClr val="444444"/>
              </a:solidFill>
              <a:effectLs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11</a:t>
            </a:fld>
            <a:endParaRPr lang="en-GB" dirty="0"/>
          </a:p>
        </p:txBody>
      </p:sp>
    </p:spTree>
    <p:extLst>
      <p:ext uri="{BB962C8B-B14F-4D97-AF65-F5344CB8AC3E}">
        <p14:creationId xmlns:p14="http://schemas.microsoft.com/office/powerpoint/2010/main" val="3049004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dirty="0">
                <a:solidFill>
                  <a:schemeClr val="tx1"/>
                </a:solidFill>
                <a:effectLst/>
              </a:rPr>
              <a:t>Message clé :</a:t>
            </a:r>
            <a:r>
              <a:rPr lang="fr-FR" kern="1200" dirty="0">
                <a:solidFill>
                  <a:schemeClr val="tx1"/>
                </a:solidFill>
                <a:effectLst/>
              </a:rPr>
              <a:t> </a:t>
            </a:r>
            <a:r>
              <a:rPr lang="fr-FR" dirty="0"/>
              <a:t>Principaux résultats et apprentissages tirés de l’exercice de simulation</a:t>
            </a:r>
            <a:r>
              <a:rPr lang="fr-FR" kern="1200" dirty="0">
                <a:solidFill>
                  <a:schemeClr val="tx1"/>
                </a:solidFill>
                <a:effectLst/>
              </a:rPr>
              <a:t>.</a:t>
            </a:r>
            <a:endParaRPr lang="en-US" kern="1200" dirty="0">
              <a:solidFill>
                <a:srgbClr val="000000"/>
              </a:solidFill>
              <a:effectLst/>
            </a:endParaRPr>
          </a:p>
          <a:p>
            <a:endParaRPr lang="fr-FR" kern="1200" dirty="0">
              <a:solidFill>
                <a:srgbClr val="000000"/>
              </a:solidFill>
              <a:effectLst/>
            </a:endParaRPr>
          </a:p>
          <a:p>
            <a:r>
              <a:rPr lang="fr-FR" kern="1200">
                <a:solidFill>
                  <a:schemeClr val="tx1"/>
                </a:solidFill>
                <a:effectLst/>
              </a:rPr>
              <a:t>Très bien, </a:t>
            </a:r>
            <a:r>
              <a:rPr lang="fr-FR"/>
              <a:t>l’exercice </a:t>
            </a:r>
            <a:r>
              <a:rPr lang="fr-FR" kern="1200">
                <a:solidFill>
                  <a:schemeClr val="tx1"/>
                </a:solidFill>
                <a:effectLst/>
              </a:rPr>
              <a:t>est maintenant </a:t>
            </a:r>
            <a:r>
              <a:rPr lang="fr-FR"/>
              <a:t>terminé</a:t>
            </a:r>
            <a:r>
              <a:rPr lang="fr-FR" kern="1200">
                <a:solidFill>
                  <a:schemeClr val="tx1"/>
                </a:solidFill>
                <a:effectLst/>
              </a:rPr>
              <a:t>.</a:t>
            </a:r>
            <a:r>
              <a:rPr lang="fr-FR">
                <a:solidFill>
                  <a:srgbClr val="000000"/>
                </a:solidFill>
              </a:rPr>
              <a:t> Pouvez-vous</a:t>
            </a:r>
            <a:r>
              <a:rPr lang="fr-FR" dirty="0"/>
              <a:t> tous retourner </a:t>
            </a:r>
            <a:r>
              <a:rPr lang="fr-FR" kern="1200" dirty="0">
                <a:solidFill>
                  <a:schemeClr val="tx1"/>
                </a:solidFill>
                <a:effectLst/>
              </a:rPr>
              <a:t>à </a:t>
            </a:r>
            <a:r>
              <a:rPr lang="fr-FR" dirty="0"/>
              <a:t>vos places, s’il vous plaît ?</a:t>
            </a:r>
            <a:endParaRPr lang="en-US" kern="1200">
              <a:solidFill>
                <a:srgbClr val="000000"/>
              </a:solidFill>
              <a:effectLst/>
            </a:endParaRPr>
          </a:p>
          <a:p>
            <a:endParaRPr lang="fr-FR" dirty="0"/>
          </a:p>
          <a:p>
            <a:r>
              <a:rPr lang="fr-FR" i="1" kern="1200" dirty="0">
                <a:solidFill>
                  <a:schemeClr val="tx1"/>
                </a:solidFill>
                <a:effectLst/>
              </a:rPr>
              <a:t>(</a:t>
            </a:r>
            <a:r>
              <a:rPr lang="fr-FR" i="1" dirty="0"/>
              <a:t>Commencez </a:t>
            </a:r>
            <a:r>
              <a:rPr lang="fr-FR" i="1" kern="1200" dirty="0">
                <a:solidFill>
                  <a:schemeClr val="tx1"/>
                </a:solidFill>
                <a:effectLst/>
              </a:rPr>
              <a:t>la discussion avec des </a:t>
            </a:r>
            <a:r>
              <a:rPr lang="fr-FR" i="1" dirty="0"/>
              <a:t>questions générales. Demandez aux observateurs de partager leurs impressions, interrogez les autres sur ce qu’ils pensent et sur leurs </a:t>
            </a:r>
            <a:r>
              <a:rPr lang="fr-FR" i="1" kern="1200" dirty="0">
                <a:solidFill>
                  <a:schemeClr val="tx1"/>
                </a:solidFill>
                <a:effectLst/>
              </a:rPr>
              <a:t>expériences</a:t>
            </a:r>
            <a:r>
              <a:rPr lang="fr-FR" i="1" dirty="0"/>
              <a:t>. Demandez si quelqu’un souhaite partager une expérience personnelle en lien avec l’exercice. Sélectionnez </a:t>
            </a:r>
            <a:r>
              <a:rPr lang="fr-FR" i="1" kern="1200" dirty="0">
                <a:solidFill>
                  <a:schemeClr val="tx1"/>
                </a:solidFill>
                <a:effectLst/>
              </a:rPr>
              <a:t>les </a:t>
            </a:r>
            <a:r>
              <a:rPr lang="fr-FR" i="1" dirty="0"/>
              <a:t>questions </a:t>
            </a:r>
            <a:r>
              <a:rPr lang="fr-FR" i="1" kern="1200" dirty="0">
                <a:solidFill>
                  <a:schemeClr val="tx1"/>
                </a:solidFill>
                <a:effectLst/>
              </a:rPr>
              <a:t>les </a:t>
            </a:r>
            <a:r>
              <a:rPr lang="fr-FR" i="1" dirty="0"/>
              <a:t>plus pertinentes dans </a:t>
            </a:r>
            <a:r>
              <a:rPr lang="fr-FR" i="1" kern="1200" dirty="0">
                <a:solidFill>
                  <a:schemeClr val="tx1"/>
                </a:solidFill>
                <a:effectLst/>
              </a:rPr>
              <a:t>la </a:t>
            </a:r>
            <a:r>
              <a:rPr lang="fr-FR" i="1" dirty="0"/>
              <a:t>liste ci-dessous. Accordez environ 15 minutes à cette </a:t>
            </a:r>
            <a:r>
              <a:rPr lang="fr-FR" i="1" kern="1200" dirty="0">
                <a:solidFill>
                  <a:schemeClr val="tx1"/>
                </a:solidFill>
                <a:effectLst/>
              </a:rPr>
              <a:t>discussion </a:t>
            </a:r>
            <a:r>
              <a:rPr lang="fr-FR" i="1" dirty="0"/>
              <a:t>générale.)</a:t>
            </a:r>
            <a:endParaRPr lang="en-US" kern="1200">
              <a:solidFill>
                <a:srgbClr val="000000"/>
              </a:solidFill>
              <a:effectLst/>
            </a:endParaRPr>
          </a:p>
          <a:p>
            <a:endParaRPr lang="fr-FR" kern="1200" dirty="0">
              <a:solidFill>
                <a:srgbClr val="000000"/>
              </a:solidFill>
              <a:effectLst/>
            </a:endParaRPr>
          </a:p>
          <a:p>
            <a:r>
              <a:rPr lang="fr-FR" dirty="0"/>
              <a:t>Poursuivez ensuite avec </a:t>
            </a:r>
            <a:r>
              <a:rPr lang="fr-FR" kern="1200" dirty="0">
                <a:solidFill>
                  <a:schemeClr val="tx1"/>
                </a:solidFill>
                <a:effectLst/>
              </a:rPr>
              <a:t>un</a:t>
            </a:r>
            <a:r>
              <a:rPr lang="fr-FR" dirty="0"/>
              <a:t> </a:t>
            </a:r>
            <a:r>
              <a:rPr lang="fr-FR" b="1" kern="1200" dirty="0">
                <a:solidFill>
                  <a:schemeClr val="tx1"/>
                </a:solidFill>
                <a:effectLst/>
              </a:rPr>
              <a:t>débriefing détaillé</a:t>
            </a:r>
            <a:r>
              <a:rPr lang="fr-FR" dirty="0"/>
              <a:t> </a:t>
            </a:r>
            <a:r>
              <a:rPr lang="fr-FR" kern="1200" dirty="0">
                <a:solidFill>
                  <a:schemeClr val="tx1"/>
                </a:solidFill>
                <a:effectLst/>
              </a:rPr>
              <a:t>en utilisant la section </a:t>
            </a:r>
            <a:r>
              <a:rPr lang="fr-FR" dirty="0"/>
              <a:t>pertinente </a:t>
            </a:r>
            <a:r>
              <a:rPr lang="fr-FR" kern="1200" dirty="0">
                <a:solidFill>
                  <a:schemeClr val="tx1"/>
                </a:solidFill>
                <a:effectLst/>
              </a:rPr>
              <a:t>du</a:t>
            </a:r>
            <a:r>
              <a:rPr lang="fr-FR" dirty="0"/>
              <a:t> </a:t>
            </a:r>
            <a:r>
              <a:rPr lang="fr-FR" b="1" kern="1200" dirty="0">
                <a:solidFill>
                  <a:schemeClr val="tx1"/>
                </a:solidFill>
                <a:effectLst/>
              </a:rPr>
              <a:t>manuel</a:t>
            </a:r>
            <a:r>
              <a:rPr lang="fr-FR" dirty="0"/>
              <a:t>.</a:t>
            </a:r>
            <a:endParaRPr lang="en-US"/>
          </a:p>
          <a:p>
            <a:r>
              <a:rPr lang="fr-FR" dirty="0"/>
              <a:t> </a:t>
            </a:r>
            <a:endParaRPr lang="en-US" kern="1200">
              <a:solidFill>
                <a:srgbClr val="000000"/>
              </a:solidFill>
              <a:effectLst/>
            </a:endParaRPr>
          </a:p>
          <a:p>
            <a:pPr marL="168910" marR="0">
              <a:lnSpc>
                <a:spcPct val="107000"/>
              </a:lnSpc>
              <a:spcBef>
                <a:spcPts val="254"/>
              </a:spcBef>
              <a:spcAft>
                <a:spcPts val="800"/>
              </a:spcAft>
            </a:pPr>
            <a:endParaRPr lang="en-GB" sz="1800" i="1" dirty="0">
              <a:effectLst/>
              <a:latin typeface="Calibri"/>
              <a:ea typeface="Calibri"/>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dirty="0"/>
          </a:p>
        </p:txBody>
      </p:sp>
    </p:spTree>
    <p:extLst>
      <p:ext uri="{BB962C8B-B14F-4D97-AF65-F5344CB8AC3E}">
        <p14:creationId xmlns:p14="http://schemas.microsoft.com/office/powerpoint/2010/main" val="1053870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dirty="0">
                <a:solidFill>
                  <a:schemeClr val="tx1"/>
                </a:solidFill>
                <a:effectLst/>
                <a:latin typeface="+mn-lt"/>
                <a:ea typeface="+mn-ea"/>
                <a:cs typeface="+mn-cs"/>
              </a:rPr>
              <a:t>Message clé : </a:t>
            </a:r>
            <a:r>
              <a:rPr lang="fr-FR"/>
              <a:t>Mettre</a:t>
            </a:r>
            <a:r>
              <a:rPr lang="fr-FR" sz="1200" b="0" i="0" kern="1200">
                <a:solidFill>
                  <a:schemeClr val="tx1"/>
                </a:solidFill>
                <a:effectLst/>
                <a:latin typeface="+mn-lt"/>
                <a:ea typeface="+mn-ea"/>
                <a:cs typeface="+mn-cs"/>
              </a:rPr>
              <a:t> en évidence les principaux points d’apprentissage de la présentation.</a:t>
            </a:r>
            <a:br>
              <a:rPr lang="fr-FR" dirty="0">
                <a:cs typeface="+mn-lt"/>
              </a:rPr>
            </a:br>
            <a:r>
              <a:rPr lang="fr-FR" sz="1200" b="0" i="1" kern="1200" dirty="0">
                <a:solidFill>
                  <a:schemeClr val="tx1"/>
                </a:solidFill>
                <a:effectLst/>
                <a:latin typeface="+mn-lt"/>
                <a:ea typeface="+mn-ea"/>
                <a:cs typeface="+mn-cs"/>
              </a:rPr>
              <a:t>(Utilisez la section pertinente du Manuel.)</a:t>
            </a:r>
            <a:endParaRPr lang="en-GB" dirty="0"/>
          </a:p>
          <a:p>
            <a:endParaRPr lang="en-GB" dirty="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13</a:t>
            </a:fld>
            <a:endParaRPr lang="en-GB" dirty="0"/>
          </a:p>
        </p:txBody>
      </p:sp>
    </p:spTree>
    <p:extLst>
      <p:ext uri="{BB962C8B-B14F-4D97-AF65-F5344CB8AC3E}">
        <p14:creationId xmlns:p14="http://schemas.microsoft.com/office/powerpoint/2010/main" val="138831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dirty="0">
                <a:solidFill>
                  <a:schemeClr val="tx1"/>
                </a:solidFill>
                <a:effectLst/>
                <a:latin typeface="+mn-lt"/>
                <a:ea typeface="+mn-ea"/>
                <a:cs typeface="+mn-cs"/>
              </a:rPr>
              <a:t>Message clé : </a:t>
            </a:r>
            <a:r>
              <a:rPr lang="fr-FR" sz="1200" b="0" i="0" kern="1200" dirty="0">
                <a:solidFill>
                  <a:schemeClr val="tx1"/>
                </a:solidFill>
                <a:effectLst/>
                <a:latin typeface="+mn-lt"/>
                <a:ea typeface="+mn-ea"/>
                <a:cs typeface="+mn-cs"/>
              </a:rPr>
              <a:t>Présenter les objectifs d’apprentissage de l’étude de cas</a:t>
            </a:r>
            <a:endParaRPr lang="en-GB" b="0"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70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Passons </a:t>
            </a:r>
            <a:r>
              <a:rPr lang="en-US" dirty="0" err="1"/>
              <a:t>maintenant</a:t>
            </a:r>
            <a:r>
              <a:rPr lang="en-US" dirty="0"/>
              <a:t> à </a:t>
            </a:r>
            <a:r>
              <a:rPr lang="en-US" dirty="0" err="1"/>
              <a:t>l'exercice</a:t>
            </a:r>
            <a:endParaRPr lang="en-US" dirty="0"/>
          </a:p>
          <a:p>
            <a:endParaRPr lang="en-GB" noProof="0" dirty="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3</a:t>
            </a:fld>
            <a:endParaRPr lang="en-GB" dirty="0"/>
          </a:p>
        </p:txBody>
      </p:sp>
    </p:spTree>
    <p:extLst>
      <p:ext uri="{BB962C8B-B14F-4D97-AF65-F5344CB8AC3E}">
        <p14:creationId xmlns:p14="http://schemas.microsoft.com/office/powerpoint/2010/main" val="154637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200" dirty="0">
                <a:solidFill>
                  <a:schemeClr val="tx1"/>
                </a:solidFill>
                <a:effectLst/>
              </a:rPr>
              <a:t>Message clé : </a:t>
            </a:r>
            <a:r>
              <a:rPr lang="fr-FR"/>
              <a:t>Présenter la vue d'ensemble </a:t>
            </a:r>
            <a:r>
              <a:rPr lang="fr-FR" kern="1200">
                <a:solidFill>
                  <a:schemeClr val="tx1"/>
                </a:solidFill>
                <a:effectLst/>
              </a:rPr>
              <a:t>de </a:t>
            </a:r>
            <a:r>
              <a:rPr lang="fr-FR"/>
              <a:t>l'exercice</a:t>
            </a:r>
            <a:r>
              <a:rPr lang="fr-FR" kern="1200">
                <a:solidFill>
                  <a:schemeClr val="tx1"/>
                </a:solidFill>
                <a:effectLst/>
              </a:rPr>
              <a:t>, y compris le temps alloué et </a:t>
            </a:r>
            <a:r>
              <a:rPr lang="fr-FR"/>
              <a:t>le matériel </a:t>
            </a:r>
            <a:r>
              <a:rPr lang="fr-FR" kern="1200">
                <a:solidFill>
                  <a:schemeClr val="tx1"/>
                </a:solidFill>
                <a:effectLst/>
              </a:rPr>
              <a:t>de soutien.</a:t>
            </a:r>
            <a:r>
              <a:rPr lang="fr-FR"/>
              <a:t> </a:t>
            </a:r>
            <a:endParaRPr lang="en-US">
              <a:solidFill>
                <a:srgbClr val="444444"/>
              </a:solidFill>
            </a:endParaRPr>
          </a:p>
          <a:p>
            <a:pPr>
              <a:lnSpc>
                <a:spcPct val="114999"/>
              </a:lnSpc>
              <a:spcAft>
                <a:spcPts val="800"/>
              </a:spcAft>
            </a:pPr>
            <a:endParaRPr lang="fr-FR" kern="1200" dirty="0">
              <a:solidFill>
                <a:srgbClr val="444444"/>
              </a:solidFill>
              <a:effectLst/>
              <a:ea typeface="+mn-ea"/>
              <a:cs typeface="+mn-cs"/>
            </a:endParaRPr>
          </a:p>
          <a:p>
            <a:pPr>
              <a:lnSpc>
                <a:spcPct val="114999"/>
              </a:lnSpc>
              <a:spcAft>
                <a:spcPts val="800"/>
              </a:spcAft>
            </a:pPr>
            <a:r>
              <a:rPr lang="fr-FR" kern="1200" dirty="0">
                <a:solidFill>
                  <a:schemeClr val="tx1"/>
                </a:solidFill>
                <a:effectLst/>
              </a:rPr>
              <a:t>Avant de commencer, permettez-moi de vous donner un </a:t>
            </a:r>
            <a:r>
              <a:rPr lang="fr-FR" dirty="0"/>
              <a:t>bref </a:t>
            </a:r>
            <a:r>
              <a:rPr lang="fr-FR" kern="1200" dirty="0">
                <a:solidFill>
                  <a:schemeClr val="tx1"/>
                </a:solidFill>
                <a:effectLst/>
              </a:rPr>
              <a:t>aperçu de </a:t>
            </a:r>
            <a:r>
              <a:rPr lang="fr-FR" dirty="0"/>
              <a:t>l'exercice</a:t>
            </a:r>
            <a:r>
              <a:rPr lang="fr-FR" kern="1200" dirty="0">
                <a:solidFill>
                  <a:schemeClr val="tx1"/>
                </a:solidFill>
                <a:effectLst/>
              </a:rPr>
              <a:t>.</a:t>
            </a:r>
            <a:r>
              <a:rPr lang="fr-FR" dirty="0"/>
              <a:t> </a:t>
            </a:r>
            <a:endParaRPr lang="en-US" dirty="0">
              <a:solidFill>
                <a:srgbClr val="444444"/>
              </a:solidFill>
            </a:endParaRPr>
          </a:p>
          <a:p>
            <a:pPr>
              <a:lnSpc>
                <a:spcPct val="114999"/>
              </a:lnSpc>
              <a:spcAft>
                <a:spcPts val="800"/>
              </a:spcAft>
            </a:pPr>
            <a:endParaRPr lang="fr-FR" kern="1200" dirty="0">
              <a:solidFill>
                <a:srgbClr val="444444"/>
              </a:solidFill>
              <a:effectLst/>
              <a:ea typeface="+mn-ea"/>
              <a:cs typeface="+mn-cs"/>
            </a:endParaRPr>
          </a:p>
          <a:p>
            <a:pPr>
              <a:lnSpc>
                <a:spcPct val="114999"/>
              </a:lnSpc>
              <a:spcAft>
                <a:spcPts val="800"/>
              </a:spcAft>
            </a:pPr>
            <a:r>
              <a:rPr lang="fr-FR" kern="1200" dirty="0">
                <a:solidFill>
                  <a:schemeClr val="tx1"/>
                </a:solidFill>
                <a:effectLst/>
              </a:rPr>
              <a:t>Cet exercice </a:t>
            </a:r>
            <a:r>
              <a:rPr lang="fr-FR" dirty="0"/>
              <a:t>est </a:t>
            </a:r>
            <a:r>
              <a:rPr lang="fr-FR" kern="1200" dirty="0">
                <a:solidFill>
                  <a:schemeClr val="tx1"/>
                </a:solidFill>
                <a:effectLst/>
              </a:rPr>
              <a:t>une simulation. </a:t>
            </a:r>
            <a:r>
              <a:rPr lang="fr-FR" dirty="0"/>
              <a:t>Vous aurez tous </a:t>
            </a:r>
            <a:r>
              <a:rPr lang="fr-FR" kern="1200" dirty="0">
                <a:solidFill>
                  <a:schemeClr val="tx1"/>
                </a:solidFill>
                <a:effectLst/>
              </a:rPr>
              <a:t>un rôle à jouer. Ensemble, nous </a:t>
            </a:r>
            <a:r>
              <a:rPr lang="fr-FR" dirty="0"/>
              <a:t>essaierons </a:t>
            </a:r>
            <a:r>
              <a:rPr lang="fr-FR" kern="1200" dirty="0">
                <a:solidFill>
                  <a:schemeClr val="tx1"/>
                </a:solidFill>
                <a:effectLst/>
              </a:rPr>
              <a:t>de voir comment les considérations de genre peuvent être intégrées dans la pratique de votre travail quotidien.</a:t>
            </a:r>
            <a:r>
              <a:rPr lang="fr-FR" dirty="0"/>
              <a:t> </a:t>
            </a:r>
            <a:endParaRPr lang="en-US" dirty="0">
              <a:solidFill>
                <a:srgbClr val="444444"/>
              </a:solidFill>
            </a:endParaRPr>
          </a:p>
          <a:p>
            <a:pPr>
              <a:lnSpc>
                <a:spcPct val="114999"/>
              </a:lnSpc>
              <a:spcAft>
                <a:spcPts val="800"/>
              </a:spcAft>
            </a:pPr>
            <a:endParaRPr lang="fr-FR" kern="1200" dirty="0">
              <a:solidFill>
                <a:srgbClr val="444444"/>
              </a:solidFill>
              <a:effectLst/>
              <a:ea typeface="+mn-ea"/>
              <a:cs typeface="+mn-cs"/>
            </a:endParaRPr>
          </a:p>
          <a:p>
            <a:pPr>
              <a:lnSpc>
                <a:spcPct val="114999"/>
              </a:lnSpc>
              <a:spcAft>
                <a:spcPts val="800"/>
              </a:spcAft>
            </a:pPr>
            <a:r>
              <a:rPr lang="fr-FR" kern="1200" dirty="0">
                <a:solidFill>
                  <a:schemeClr val="tx1"/>
                </a:solidFill>
                <a:effectLst/>
              </a:rPr>
              <a:t>Avant </a:t>
            </a:r>
            <a:r>
              <a:rPr lang="fr-FR" dirty="0"/>
              <a:t>d'aller </a:t>
            </a:r>
            <a:r>
              <a:rPr lang="fr-FR" kern="1200" dirty="0">
                <a:solidFill>
                  <a:schemeClr val="tx1"/>
                </a:solidFill>
                <a:effectLst/>
              </a:rPr>
              <a:t>plus loin, vous </a:t>
            </a:r>
            <a:r>
              <a:rPr lang="fr-FR" dirty="0"/>
              <a:t>constaterez </a:t>
            </a:r>
            <a:r>
              <a:rPr lang="fr-FR" kern="1200" dirty="0">
                <a:solidFill>
                  <a:schemeClr val="tx1"/>
                </a:solidFill>
                <a:effectLst/>
              </a:rPr>
              <a:t>que vous avez reçu plusieurs documents de référence pour </a:t>
            </a:r>
            <a:r>
              <a:rPr lang="fr-FR" dirty="0"/>
              <a:t>l'exercice</a:t>
            </a:r>
            <a:r>
              <a:rPr lang="fr-FR" kern="1200" dirty="0">
                <a:solidFill>
                  <a:schemeClr val="tx1"/>
                </a:solidFill>
                <a:effectLst/>
              </a:rPr>
              <a:t>.</a:t>
            </a:r>
            <a:r>
              <a:rPr lang="fr-FR" dirty="0"/>
              <a:t> </a:t>
            </a:r>
            <a:endParaRPr lang="en-US" dirty="0">
              <a:solidFill>
                <a:srgbClr val="444444"/>
              </a:solidFill>
            </a:endParaRPr>
          </a:p>
          <a:p>
            <a:pPr>
              <a:lnSpc>
                <a:spcPct val="114999"/>
              </a:lnSpc>
              <a:spcAft>
                <a:spcPts val="800"/>
              </a:spcAft>
            </a:pPr>
            <a:endParaRPr lang="fr-FR" kern="1200" dirty="0">
              <a:solidFill>
                <a:srgbClr val="444444"/>
              </a:solidFill>
              <a:effectLst/>
              <a:ea typeface="+mn-ea"/>
              <a:cs typeface="+mn-cs"/>
            </a:endParaRPr>
          </a:p>
          <a:p>
            <a:pPr marL="342900" indent="-342900">
              <a:lnSpc>
                <a:spcPct val="114999"/>
              </a:lnSpc>
              <a:spcAft>
                <a:spcPts val="800"/>
              </a:spcAft>
              <a:buFont typeface="Arial,Sans-Serif"/>
              <a:buChar char="•"/>
            </a:pPr>
            <a:r>
              <a:rPr lang="fr-FR" kern="1200" dirty="0">
                <a:solidFill>
                  <a:schemeClr val="tx1"/>
                </a:solidFill>
                <a:effectLst/>
              </a:rPr>
              <a:t>Tout </a:t>
            </a:r>
            <a:r>
              <a:rPr lang="fr-FR" dirty="0"/>
              <a:t>d'abord</a:t>
            </a:r>
            <a:r>
              <a:rPr lang="fr-FR" kern="1200" dirty="0">
                <a:solidFill>
                  <a:schemeClr val="tx1"/>
                </a:solidFill>
                <a:effectLst/>
              </a:rPr>
              <a:t>, vous avez </a:t>
            </a:r>
            <a:r>
              <a:rPr lang="fr-FR" b="1" kern="1200" dirty="0">
                <a:solidFill>
                  <a:schemeClr val="tx1"/>
                </a:solidFill>
                <a:effectLst/>
              </a:rPr>
              <a:t>la présentation du </a:t>
            </a:r>
            <a:r>
              <a:rPr lang="fr-FR" b="1" kern="1200" err="1">
                <a:solidFill>
                  <a:schemeClr val="tx1"/>
                </a:solidFill>
                <a:effectLst/>
              </a:rPr>
              <a:t>Carana</a:t>
            </a:r>
            <a:r>
              <a:rPr lang="fr-FR" kern="1200" dirty="0">
                <a:solidFill>
                  <a:schemeClr val="tx1"/>
                </a:solidFill>
                <a:effectLst/>
              </a:rPr>
              <a:t>. </a:t>
            </a:r>
            <a:r>
              <a:rPr lang="fr-FR" dirty="0"/>
              <a:t>La présentation du </a:t>
            </a:r>
            <a:r>
              <a:rPr lang="fr-FR" err="1"/>
              <a:t>Carana</a:t>
            </a:r>
            <a:r>
              <a:rPr lang="fr-FR" dirty="0"/>
              <a:t> donne </a:t>
            </a:r>
            <a:r>
              <a:rPr lang="fr-FR" kern="1200" dirty="0">
                <a:solidFill>
                  <a:schemeClr val="tx1"/>
                </a:solidFill>
                <a:effectLst/>
              </a:rPr>
              <a:t>un </a:t>
            </a:r>
            <a:r>
              <a:rPr lang="fr-FR" dirty="0"/>
              <a:t>bref </a:t>
            </a:r>
            <a:r>
              <a:rPr lang="fr-FR" kern="1200" dirty="0">
                <a:solidFill>
                  <a:schemeClr val="tx1"/>
                </a:solidFill>
                <a:effectLst/>
              </a:rPr>
              <a:t>aperçu du scénario de </a:t>
            </a:r>
            <a:r>
              <a:rPr lang="fr-FR" kern="1200" err="1">
                <a:solidFill>
                  <a:schemeClr val="tx1"/>
                </a:solidFill>
                <a:effectLst/>
              </a:rPr>
              <a:t>Carana</a:t>
            </a:r>
            <a:r>
              <a:rPr lang="fr-FR" kern="1200" dirty="0">
                <a:solidFill>
                  <a:schemeClr val="tx1"/>
                </a:solidFill>
                <a:effectLst/>
              </a:rPr>
              <a:t> que vous connaissez déjà. </a:t>
            </a:r>
            <a:r>
              <a:rPr lang="fr-FR" dirty="0"/>
              <a:t>Le résumé comprend </a:t>
            </a:r>
            <a:r>
              <a:rPr lang="fr-FR" kern="1200" dirty="0">
                <a:solidFill>
                  <a:schemeClr val="tx1"/>
                </a:solidFill>
                <a:effectLst/>
              </a:rPr>
              <a:t>des informations clés </a:t>
            </a:r>
            <a:r>
              <a:rPr lang="fr-FR" dirty="0"/>
              <a:t>relatives </a:t>
            </a:r>
            <a:r>
              <a:rPr lang="fr-FR" kern="1200" dirty="0">
                <a:solidFill>
                  <a:schemeClr val="tx1"/>
                </a:solidFill>
                <a:effectLst/>
              </a:rPr>
              <a:t>à </a:t>
            </a:r>
            <a:r>
              <a:rPr lang="fr-FR" dirty="0"/>
              <a:t>l'étude </a:t>
            </a:r>
            <a:r>
              <a:rPr lang="fr-FR" kern="1200" dirty="0">
                <a:solidFill>
                  <a:schemeClr val="tx1"/>
                </a:solidFill>
                <a:effectLst/>
              </a:rPr>
              <a:t>de cas sur laquelle </a:t>
            </a:r>
            <a:r>
              <a:rPr lang="fr-FR" dirty="0"/>
              <a:t>vous travaillez ;</a:t>
            </a:r>
            <a:endParaRPr lang="en-US" kern="1200">
              <a:solidFill>
                <a:srgbClr val="444444"/>
              </a:solidFill>
              <a:effectLst/>
              <a:ea typeface="+mn-ea"/>
              <a:cs typeface="+mn-cs"/>
            </a:endParaRPr>
          </a:p>
          <a:p>
            <a:pPr marL="342900" indent="-342900">
              <a:lnSpc>
                <a:spcPct val="114999"/>
              </a:lnSpc>
              <a:buFont typeface="Symbol,Sans-Serif"/>
              <a:buChar char=""/>
            </a:pPr>
            <a:r>
              <a:rPr lang="fr-FR" dirty="0"/>
              <a:t>Vous trouverez plus d'informations </a:t>
            </a:r>
            <a:r>
              <a:rPr lang="fr-FR" kern="1200" dirty="0">
                <a:solidFill>
                  <a:schemeClr val="tx1"/>
                </a:solidFill>
                <a:effectLst/>
              </a:rPr>
              <a:t>sur le </a:t>
            </a:r>
            <a:r>
              <a:rPr lang="fr-FR" dirty="0"/>
              <a:t>cadre et le </a:t>
            </a:r>
            <a:r>
              <a:rPr lang="fr-FR" kern="1200" dirty="0">
                <a:solidFill>
                  <a:schemeClr val="tx1"/>
                </a:solidFill>
                <a:effectLst/>
              </a:rPr>
              <a:t>contexte dans le document </a:t>
            </a:r>
            <a:r>
              <a:rPr lang="fr-FR" dirty="0"/>
              <a:t>appelé </a:t>
            </a:r>
            <a:r>
              <a:rPr lang="fr-FR" b="1" kern="1200" dirty="0">
                <a:solidFill>
                  <a:schemeClr val="tx1"/>
                </a:solidFill>
                <a:effectLst/>
              </a:rPr>
              <a:t>cadre de </a:t>
            </a:r>
            <a:r>
              <a:rPr lang="fr-FR" b="1" dirty="0"/>
              <a:t>l'étude </a:t>
            </a:r>
            <a:r>
              <a:rPr lang="fr-FR" b="1" kern="1200" dirty="0">
                <a:solidFill>
                  <a:schemeClr val="tx1"/>
                </a:solidFill>
                <a:effectLst/>
              </a:rPr>
              <a:t>de cas</a:t>
            </a:r>
            <a:r>
              <a:rPr lang="fr-FR" b="1" dirty="0"/>
              <a:t> ;</a:t>
            </a:r>
            <a:endParaRPr lang="en-US" kern="1200">
              <a:solidFill>
                <a:srgbClr val="444444"/>
              </a:solidFill>
              <a:effectLst/>
              <a:ea typeface="+mn-ea"/>
              <a:cs typeface="+mn-cs"/>
            </a:endParaRPr>
          </a:p>
          <a:p>
            <a:pPr marL="342900" indent="-342900">
              <a:lnSpc>
                <a:spcPct val="114999"/>
              </a:lnSpc>
              <a:spcAft>
                <a:spcPts val="800"/>
              </a:spcAft>
              <a:buFont typeface="Symbol,Sans-Serif"/>
              <a:buChar char=""/>
            </a:pPr>
            <a:r>
              <a:rPr lang="fr-FR" kern="1200" dirty="0">
                <a:solidFill>
                  <a:schemeClr val="tx1"/>
                </a:solidFill>
                <a:effectLst/>
              </a:rPr>
              <a:t>Vous trouverez </a:t>
            </a:r>
            <a:r>
              <a:rPr lang="fr-FR" dirty="0"/>
              <a:t>des </a:t>
            </a:r>
            <a:r>
              <a:rPr lang="fr-FR" kern="1200" dirty="0">
                <a:solidFill>
                  <a:schemeClr val="tx1"/>
                </a:solidFill>
                <a:effectLst/>
              </a:rPr>
              <a:t>détails </a:t>
            </a:r>
            <a:r>
              <a:rPr lang="fr-FR" dirty="0"/>
              <a:t>sur </a:t>
            </a:r>
            <a:r>
              <a:rPr lang="fr-FR" kern="1200" dirty="0">
                <a:solidFill>
                  <a:schemeClr val="tx1"/>
                </a:solidFill>
                <a:effectLst/>
              </a:rPr>
              <a:t>la tâche à </a:t>
            </a:r>
            <a:r>
              <a:rPr lang="fr-FR" dirty="0"/>
              <a:t>effectuer </a:t>
            </a:r>
            <a:r>
              <a:rPr lang="fr-FR" kern="1200" dirty="0">
                <a:solidFill>
                  <a:schemeClr val="tx1"/>
                </a:solidFill>
                <a:effectLst/>
              </a:rPr>
              <a:t>dans le document de</a:t>
            </a:r>
            <a:r>
              <a:rPr lang="fr-FR" b="1" kern="1200" dirty="0">
                <a:solidFill>
                  <a:schemeClr val="tx1"/>
                </a:solidFill>
                <a:effectLst/>
              </a:rPr>
              <a:t> </a:t>
            </a:r>
            <a:r>
              <a:rPr lang="fr-FR" b="1" dirty="0"/>
              <a:t>vue d'ensemble de l'exercice</a:t>
            </a:r>
            <a:r>
              <a:rPr lang="fr-FR" kern="1200" dirty="0">
                <a:solidFill>
                  <a:schemeClr val="tx1"/>
                </a:solidFill>
                <a:effectLst/>
              </a:rPr>
              <a:t>. </a:t>
            </a:r>
            <a:r>
              <a:rPr lang="fr-FR" dirty="0"/>
              <a:t>Vous trouverez </a:t>
            </a:r>
            <a:r>
              <a:rPr lang="fr-FR" kern="1200" dirty="0">
                <a:solidFill>
                  <a:schemeClr val="tx1"/>
                </a:solidFill>
                <a:effectLst/>
              </a:rPr>
              <a:t>également un aperçu des rôles qui seront joués dans cet exercice. </a:t>
            </a:r>
            <a:r>
              <a:rPr lang="fr-FR" dirty="0"/>
              <a:t>Dans </a:t>
            </a:r>
            <a:r>
              <a:rPr lang="fr-FR" kern="1200" dirty="0">
                <a:solidFill>
                  <a:schemeClr val="tx1"/>
                </a:solidFill>
                <a:effectLst/>
              </a:rPr>
              <a:t>un instant</a:t>
            </a:r>
            <a:r>
              <a:rPr lang="fr-FR" dirty="0"/>
              <a:t>, je distribuerai à chacun d'entre vous des instructions sur les rôles à jouer</a:t>
            </a:r>
            <a:r>
              <a:rPr lang="fr-FR" kern="1200" dirty="0">
                <a:solidFill>
                  <a:schemeClr val="tx1"/>
                </a:solidFill>
                <a:effectLst/>
              </a:rPr>
              <a:t>.</a:t>
            </a:r>
            <a:endParaRPr lang="en-US" kern="1200">
              <a:solidFill>
                <a:srgbClr val="444444"/>
              </a:solidFill>
              <a:effectLst/>
            </a:endParaRPr>
          </a:p>
          <a:p>
            <a:pPr>
              <a:lnSpc>
                <a:spcPct val="114999"/>
              </a:lnSpc>
              <a:spcAft>
                <a:spcPts val="800"/>
              </a:spcAft>
            </a:pPr>
            <a:endParaRPr lang="fr-FR" dirty="0">
              <a:solidFill>
                <a:srgbClr val="444444"/>
              </a:solidFill>
            </a:endParaRPr>
          </a:p>
          <a:p>
            <a:pPr>
              <a:lnSpc>
                <a:spcPct val="114999"/>
              </a:lnSpc>
              <a:spcAft>
                <a:spcPts val="800"/>
              </a:spcAft>
            </a:pPr>
            <a:r>
              <a:rPr lang="fr-FR" kern="1200" dirty="0">
                <a:solidFill>
                  <a:schemeClr val="tx1"/>
                </a:solidFill>
                <a:effectLst/>
              </a:rPr>
              <a:t>Vous </a:t>
            </a:r>
            <a:r>
              <a:rPr lang="fr-FR" dirty="0"/>
              <a:t>disposez </a:t>
            </a:r>
            <a:r>
              <a:rPr lang="fr-FR" kern="1200" dirty="0">
                <a:solidFill>
                  <a:schemeClr val="tx1"/>
                </a:solidFill>
                <a:effectLst/>
              </a:rPr>
              <a:t>également </a:t>
            </a:r>
            <a:r>
              <a:rPr lang="fr-FR" dirty="0"/>
              <a:t>de </a:t>
            </a:r>
            <a:r>
              <a:rPr lang="fr-FR" kern="1200" dirty="0">
                <a:solidFill>
                  <a:schemeClr val="tx1"/>
                </a:solidFill>
                <a:effectLst/>
              </a:rPr>
              <a:t>quelques documents de référence supplémentaires</a:t>
            </a:r>
            <a:r>
              <a:rPr lang="fr-FR" dirty="0"/>
              <a:t>. </a:t>
            </a:r>
            <a:endParaRPr lang="en-US" dirty="0">
              <a:solidFill>
                <a:srgbClr val="444444"/>
              </a:solidFill>
            </a:endParaRPr>
          </a:p>
          <a:p>
            <a:pPr>
              <a:lnSpc>
                <a:spcPct val="114999"/>
              </a:lnSpc>
              <a:spcAft>
                <a:spcPts val="800"/>
              </a:spcAft>
            </a:pPr>
            <a:endParaRPr lang="fr-FR" kern="1200" dirty="0">
              <a:solidFill>
                <a:srgbClr val="444444"/>
              </a:solidFill>
              <a:effectLst/>
              <a:ea typeface="+mn-ea"/>
              <a:cs typeface="+mn-cs"/>
            </a:endParaRPr>
          </a:p>
          <a:p>
            <a:pPr marL="342900" indent="-342900">
              <a:lnSpc>
                <a:spcPct val="114999"/>
              </a:lnSpc>
              <a:buFont typeface="Symbol,Sans-Serif"/>
              <a:buChar char=""/>
            </a:pPr>
            <a:r>
              <a:rPr lang="fr-FR" dirty="0"/>
              <a:t>Vous avez </a:t>
            </a:r>
            <a:r>
              <a:rPr lang="fr-FR" b="1" dirty="0"/>
              <a:t>une </a:t>
            </a:r>
            <a:r>
              <a:rPr lang="fr-FR" b="1" kern="1200" dirty="0">
                <a:solidFill>
                  <a:schemeClr val="tx1"/>
                </a:solidFill>
                <a:effectLst/>
              </a:rPr>
              <a:t>liste de contrôle</a:t>
            </a:r>
            <a:r>
              <a:rPr lang="fr-FR" kern="1200" dirty="0">
                <a:solidFill>
                  <a:schemeClr val="tx1"/>
                </a:solidFill>
                <a:effectLst/>
              </a:rPr>
              <a:t> qui vous servira de guide </a:t>
            </a:r>
            <a:r>
              <a:rPr lang="fr-FR" dirty="0"/>
              <a:t>dès lors que vous travaillerez sur l'exercice ;</a:t>
            </a:r>
            <a:endParaRPr lang="en-US" kern="1200" dirty="0">
              <a:solidFill>
                <a:srgbClr val="444444"/>
              </a:solidFill>
              <a:effectLst/>
              <a:ea typeface="+mn-ea"/>
              <a:cs typeface="+mn-cs"/>
            </a:endParaRPr>
          </a:p>
          <a:p>
            <a:pPr marL="342900" indent="-342900">
              <a:lnSpc>
                <a:spcPct val="114999"/>
              </a:lnSpc>
              <a:spcAft>
                <a:spcPts val="800"/>
              </a:spcAft>
              <a:buFont typeface="Symbol,Sans-Serif"/>
              <a:buChar char=""/>
            </a:pPr>
            <a:r>
              <a:rPr lang="fr-FR" dirty="0"/>
              <a:t>Une </a:t>
            </a:r>
            <a:r>
              <a:rPr lang="fr-FR" b="1" kern="1200" dirty="0">
                <a:solidFill>
                  <a:schemeClr val="tx1"/>
                </a:solidFill>
                <a:effectLst/>
              </a:rPr>
              <a:t>liste </a:t>
            </a:r>
            <a:r>
              <a:rPr lang="fr-FR" b="1" dirty="0"/>
              <a:t>d’indicateurs relatifs aux questions de </a:t>
            </a:r>
            <a:r>
              <a:rPr lang="fr-FR" b="1" kern="1200" dirty="0">
                <a:solidFill>
                  <a:schemeClr val="tx1"/>
                </a:solidFill>
                <a:effectLst/>
              </a:rPr>
              <a:t>genre</a:t>
            </a:r>
            <a:r>
              <a:rPr lang="fr-FR" b="1" dirty="0"/>
              <a:t> pour l’alerte précoce </a:t>
            </a:r>
            <a:r>
              <a:rPr lang="fr-FR" dirty="0"/>
              <a:t>pouvant être utilisés lors des patrouilles</a:t>
            </a:r>
            <a:r>
              <a:rPr lang="fr-FR" kern="1200" dirty="0">
                <a:solidFill>
                  <a:schemeClr val="tx1"/>
                </a:solidFill>
                <a:effectLst/>
              </a:rPr>
              <a:t>.</a:t>
            </a:r>
            <a:r>
              <a:rPr lang="fr-FR" dirty="0"/>
              <a:t> </a:t>
            </a:r>
            <a:endParaRPr lang="en-US" dirty="0">
              <a:solidFill>
                <a:srgbClr val="444444"/>
              </a:solidFill>
            </a:endParaRPr>
          </a:p>
          <a:p>
            <a:pPr lvl="0">
              <a:lnSpc>
                <a:spcPct val="114999"/>
              </a:lnSpc>
              <a:spcAft>
                <a:spcPts val="800"/>
              </a:spcAft>
            </a:pPr>
            <a:endParaRPr lang="fr-FR" kern="1200" dirty="0">
              <a:solidFill>
                <a:srgbClr val="444444"/>
              </a:solidFill>
              <a:effectLst/>
              <a:ea typeface="+mn-ea"/>
              <a:cs typeface="+mn-cs"/>
            </a:endParaRPr>
          </a:p>
          <a:p>
            <a:pPr>
              <a:lnSpc>
                <a:spcPct val="114999"/>
              </a:lnSpc>
              <a:spcAft>
                <a:spcPts val="800"/>
              </a:spcAft>
            </a:pPr>
            <a:r>
              <a:rPr lang="fr-FR" kern="1200" dirty="0">
                <a:solidFill>
                  <a:schemeClr val="tx1"/>
                </a:solidFill>
                <a:effectLst/>
              </a:rPr>
              <a:t>Vous disposerez de 20 minutes pour examiner ces documents et de 30 minutes pour </a:t>
            </a:r>
            <a:r>
              <a:rPr lang="fr-FR" dirty="0"/>
              <a:t>le jeu de rôle</a:t>
            </a:r>
            <a:r>
              <a:rPr lang="fr-FR" kern="1200" dirty="0">
                <a:solidFill>
                  <a:schemeClr val="tx1"/>
                </a:solidFill>
                <a:effectLst/>
              </a:rPr>
              <a:t>.</a:t>
            </a:r>
            <a:endParaRPr lang="en-US" kern="1200" dirty="0">
              <a:solidFill>
                <a:srgbClr val="444444"/>
              </a:solidFill>
              <a:effectLst/>
            </a:endParaRPr>
          </a:p>
          <a:p>
            <a:pPr>
              <a:lnSpc>
                <a:spcPct val="114999"/>
              </a:lnSpc>
              <a:spcAft>
                <a:spcPts val="800"/>
              </a:spcAft>
            </a:pPr>
            <a:r>
              <a:rPr lang="fr-FR" dirty="0"/>
              <a:t> </a:t>
            </a:r>
            <a:endParaRPr lang="en-US">
              <a:solidFill>
                <a:srgbClr val="444444"/>
              </a:solidFill>
            </a:endParaRPr>
          </a:p>
          <a:p>
            <a:pPr>
              <a:lnSpc>
                <a:spcPct val="114999"/>
              </a:lnSpc>
              <a:spcAft>
                <a:spcPts val="800"/>
              </a:spcAft>
            </a:pPr>
            <a:r>
              <a:rPr lang="fr-FR" dirty="0"/>
              <a:t>J'ai ajouté </a:t>
            </a:r>
            <a:r>
              <a:rPr lang="fr-FR" kern="1200" dirty="0">
                <a:solidFill>
                  <a:schemeClr val="tx1"/>
                </a:solidFill>
                <a:effectLst/>
              </a:rPr>
              <a:t>les informations clés de </a:t>
            </a:r>
            <a:r>
              <a:rPr lang="fr-FR" dirty="0"/>
              <a:t>l'exercice </a:t>
            </a:r>
            <a:r>
              <a:rPr lang="fr-FR" kern="1200" dirty="0">
                <a:solidFill>
                  <a:schemeClr val="tx1"/>
                </a:solidFill>
                <a:effectLst/>
              </a:rPr>
              <a:t>dans les prochaines diapositives.</a:t>
            </a:r>
            <a:endParaRPr lang="en-US" dirty="0">
              <a:solidFill>
                <a:srgbClr val="444444"/>
              </a:solidFill>
            </a:endParaRPr>
          </a:p>
          <a:p>
            <a:endParaRPr lang="fr-FR" sz="1200" kern="1200" dirty="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4</a:t>
            </a:fld>
            <a:endParaRPr lang="en-GB" dirty="0"/>
          </a:p>
        </p:txBody>
      </p:sp>
    </p:spTree>
    <p:extLst>
      <p:ext uri="{BB962C8B-B14F-4D97-AF65-F5344CB8AC3E}">
        <p14:creationId xmlns:p14="http://schemas.microsoft.com/office/powerpoint/2010/main" val="3174587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dirty="0">
                <a:solidFill>
                  <a:schemeClr val="tx1"/>
                </a:solidFill>
                <a:effectLst/>
              </a:rPr>
              <a:t>Message clé : </a:t>
            </a:r>
            <a:r>
              <a:rPr lang="fr-FR"/>
              <a:t>Présenter </a:t>
            </a:r>
            <a:r>
              <a:rPr lang="fr-FR" kern="1200">
                <a:solidFill>
                  <a:schemeClr val="tx1"/>
                </a:solidFill>
                <a:effectLst/>
              </a:rPr>
              <a:t>le scénario</a:t>
            </a:r>
            <a:r>
              <a:rPr lang="fr-FR"/>
              <a:t>.</a:t>
            </a:r>
            <a:endParaRPr lang="en-US">
              <a:solidFill>
                <a:srgbClr val="444444"/>
              </a:solidFill>
            </a:endParaRPr>
          </a:p>
          <a:p>
            <a:endParaRPr lang="fr-FR" kern="1200" dirty="0">
              <a:solidFill>
                <a:srgbClr val="444444"/>
              </a:solidFill>
              <a:effectLst/>
              <a:ea typeface="+mn-ea"/>
              <a:cs typeface="+mn-cs"/>
            </a:endParaRPr>
          </a:p>
          <a:p>
            <a:r>
              <a:rPr lang="fr-FR" dirty="0"/>
              <a:t>Il s'agit du cadre </a:t>
            </a:r>
            <a:r>
              <a:rPr lang="fr-FR" kern="1200" dirty="0">
                <a:solidFill>
                  <a:schemeClr val="tx1"/>
                </a:solidFill>
                <a:effectLst/>
              </a:rPr>
              <a:t>de </a:t>
            </a:r>
            <a:r>
              <a:rPr lang="fr-FR" dirty="0"/>
              <a:t>l'étude </a:t>
            </a:r>
            <a:r>
              <a:rPr lang="fr-FR" kern="1200" dirty="0">
                <a:solidFill>
                  <a:schemeClr val="tx1"/>
                </a:solidFill>
                <a:effectLst/>
              </a:rPr>
              <a:t>de cas.</a:t>
            </a:r>
            <a:r>
              <a:rPr lang="fr-FR" dirty="0"/>
              <a:t> </a:t>
            </a:r>
            <a:r>
              <a:rPr lang="fr-FR" kern="1200" dirty="0">
                <a:solidFill>
                  <a:schemeClr val="tx1"/>
                </a:solidFill>
                <a:effectLst/>
              </a:rPr>
              <a:t>Vous </a:t>
            </a:r>
            <a:r>
              <a:rPr lang="fr-FR" dirty="0"/>
              <a:t>n'êtes </a:t>
            </a:r>
            <a:r>
              <a:rPr lang="fr-FR" kern="1200" dirty="0">
                <a:solidFill>
                  <a:schemeClr val="tx1"/>
                </a:solidFill>
                <a:effectLst/>
              </a:rPr>
              <a:t>pas </a:t>
            </a:r>
            <a:r>
              <a:rPr lang="fr-FR" dirty="0"/>
              <a:t>obligé </a:t>
            </a:r>
            <a:r>
              <a:rPr lang="fr-FR" kern="1200" dirty="0">
                <a:solidFill>
                  <a:schemeClr val="tx1"/>
                </a:solidFill>
                <a:effectLst/>
              </a:rPr>
              <a:t>de le lire tout de suite</a:t>
            </a:r>
            <a:r>
              <a:rPr lang="fr-FR" dirty="0"/>
              <a:t>. Je</a:t>
            </a:r>
            <a:r>
              <a:rPr lang="fr-FR" kern="1200" dirty="0">
                <a:solidFill>
                  <a:schemeClr val="tx1"/>
                </a:solidFill>
                <a:effectLst/>
              </a:rPr>
              <a:t> vous donnerai le </a:t>
            </a:r>
            <a:r>
              <a:rPr lang="fr-FR" dirty="0"/>
              <a:t>temps de le lire </a:t>
            </a:r>
            <a:r>
              <a:rPr lang="fr-FR" kern="1200" dirty="0">
                <a:solidFill>
                  <a:schemeClr val="tx1"/>
                </a:solidFill>
                <a:effectLst/>
              </a:rPr>
              <a:t>dans quelques minutes.</a:t>
            </a:r>
            <a:endParaRPr lang="en-US" kern="1200" dirty="0">
              <a:solidFill>
                <a:srgbClr val="444444"/>
              </a:solidFill>
              <a:effectLst/>
            </a:endParaRPr>
          </a:p>
          <a:p>
            <a:endParaRPr lang="fr-FR" dirty="0">
              <a:solidFill>
                <a:srgbClr val="444444"/>
              </a:solidFill>
            </a:endParaRPr>
          </a:p>
          <a:p>
            <a:r>
              <a:rPr lang="fr-FR" kern="1200" dirty="0">
                <a:solidFill>
                  <a:schemeClr val="tx1"/>
                </a:solidFill>
                <a:effectLst/>
              </a:rPr>
              <a:t>Pendant une patrouille, vous tombez sur deux champs :</a:t>
            </a:r>
            <a:r>
              <a:rPr lang="fr-FR" dirty="0"/>
              <a:t> </a:t>
            </a:r>
            <a:r>
              <a:rPr lang="fr-FR" kern="1200" dirty="0">
                <a:solidFill>
                  <a:schemeClr val="tx1"/>
                </a:solidFill>
                <a:effectLst/>
              </a:rPr>
              <a:t>l’un est occupé par des travailleurs,</a:t>
            </a:r>
            <a:r>
              <a:rPr lang="fr-FR" dirty="0"/>
              <a:t> </a:t>
            </a:r>
            <a:r>
              <a:rPr lang="fr-FR" kern="1200" dirty="0">
                <a:solidFill>
                  <a:schemeClr val="tx1"/>
                </a:solidFill>
                <a:effectLst/>
              </a:rPr>
              <a:t>l’autre est négligé et presque vide.</a:t>
            </a:r>
            <a:r>
              <a:rPr lang="fr-FR" dirty="0"/>
              <a:t> </a:t>
            </a:r>
            <a:r>
              <a:rPr lang="fr-FR" kern="1200" dirty="0">
                <a:solidFill>
                  <a:schemeClr val="tx1"/>
                </a:solidFill>
                <a:effectLst/>
              </a:rPr>
              <a:t>Vous devez recueillir des informations pour comprendre les raisons de cette situation.</a:t>
            </a:r>
            <a:endParaRPr lang="en-US" dirty="0">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5</a:t>
            </a:fld>
            <a:endParaRPr lang="en-GB" dirty="0"/>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Ceci est la suite du cadre. </a:t>
            </a:r>
          </a:p>
          <a:p>
            <a:endParaRPr lang="en-GB" dirty="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6</a:t>
            </a:fld>
            <a:endParaRPr lang="en-GB" dirty="0"/>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dirty="0">
                <a:solidFill>
                  <a:schemeClr val="tx1"/>
                </a:solidFill>
                <a:effectLst/>
              </a:rPr>
              <a:t>Message clé : </a:t>
            </a:r>
            <a:r>
              <a:rPr lang="fr-FR" kern="1200" dirty="0">
                <a:solidFill>
                  <a:schemeClr val="tx1"/>
                </a:solidFill>
                <a:effectLst/>
              </a:rPr>
              <a:t>Présenter la tâche à accomplir.</a:t>
            </a:r>
            <a:endParaRPr lang="en-US" kern="1200" dirty="0">
              <a:solidFill>
                <a:srgbClr val="444444"/>
              </a:solidFill>
              <a:effectLst/>
            </a:endParaRPr>
          </a:p>
          <a:p>
            <a:endParaRPr lang="fr-FR" dirty="0">
              <a:solidFill>
                <a:srgbClr val="444444"/>
              </a:solidFill>
            </a:endParaRPr>
          </a:p>
          <a:p>
            <a:r>
              <a:rPr lang="fr-FR" kern="1200" dirty="0">
                <a:solidFill>
                  <a:schemeClr val="tx1"/>
                </a:solidFill>
                <a:effectLst/>
              </a:rPr>
              <a:t>En fonction du contexte, vous </a:t>
            </a:r>
            <a:r>
              <a:rPr lang="fr-FR" dirty="0"/>
              <a:t>devrez </a:t>
            </a:r>
            <a:r>
              <a:rPr lang="fr-FR" kern="1200" dirty="0">
                <a:solidFill>
                  <a:schemeClr val="tx1"/>
                </a:solidFill>
                <a:effectLst/>
              </a:rPr>
              <a:t>accomplir une tâche spécifique, qui est détaillée ici.</a:t>
            </a:r>
            <a:endParaRPr lang="en-US" kern="1200" dirty="0">
              <a:solidFill>
                <a:srgbClr val="444444"/>
              </a:solidFill>
              <a:effectLst/>
            </a:endParaRPr>
          </a:p>
          <a:p>
            <a:endParaRPr lang="fr-FR" dirty="0">
              <a:solidFill>
                <a:srgbClr val="444444"/>
              </a:solidFill>
            </a:endParaRPr>
          </a:p>
          <a:p>
            <a:r>
              <a:rPr lang="fr-FR" dirty="0"/>
              <a:t>Un </a:t>
            </a:r>
            <a:r>
              <a:rPr lang="fr-FR" kern="1200" dirty="0">
                <a:solidFill>
                  <a:schemeClr val="tx1"/>
                </a:solidFill>
                <a:effectLst/>
              </a:rPr>
              <a:t>rôle précis, </a:t>
            </a:r>
            <a:r>
              <a:rPr lang="fr-FR" dirty="0"/>
              <a:t>accompagné d’instructions, sera attribué à chacun d’entre </a:t>
            </a:r>
            <a:r>
              <a:rPr lang="fr-FR" kern="1200" dirty="0">
                <a:solidFill>
                  <a:schemeClr val="tx1"/>
                </a:solidFill>
                <a:effectLst/>
              </a:rPr>
              <a:t>vous</a:t>
            </a:r>
            <a:r>
              <a:rPr lang="fr-FR" dirty="0"/>
              <a:t>. Vous</a:t>
            </a:r>
            <a:r>
              <a:rPr lang="fr-FR" kern="1200" dirty="0">
                <a:solidFill>
                  <a:schemeClr val="tx1"/>
                </a:solidFill>
                <a:effectLst/>
              </a:rPr>
              <a:t> jouerez </a:t>
            </a:r>
            <a:r>
              <a:rPr lang="fr-FR" dirty="0"/>
              <a:t>ensuite </a:t>
            </a:r>
            <a:r>
              <a:rPr lang="fr-FR" kern="1200" dirty="0">
                <a:solidFill>
                  <a:schemeClr val="tx1"/>
                </a:solidFill>
                <a:effectLst/>
              </a:rPr>
              <a:t>ce rôle dans </a:t>
            </a:r>
            <a:r>
              <a:rPr lang="fr-FR" dirty="0"/>
              <a:t>le cadre de </a:t>
            </a:r>
            <a:r>
              <a:rPr lang="fr-FR" kern="1200" dirty="0">
                <a:solidFill>
                  <a:schemeClr val="tx1"/>
                </a:solidFill>
                <a:effectLst/>
              </a:rPr>
              <a:t>l’exercice de simulation.</a:t>
            </a:r>
            <a:endParaRPr lang="en-US" dirty="0">
              <a:solidFill>
                <a:srgbClr val="444444"/>
              </a:solidFill>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036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200" dirty="0">
                <a:solidFill>
                  <a:schemeClr val="tx1"/>
                </a:solidFill>
                <a:effectLst/>
              </a:rPr>
              <a:t>Message clé : </a:t>
            </a:r>
            <a:r>
              <a:rPr lang="fr-FR" kern="1200" dirty="0">
                <a:solidFill>
                  <a:schemeClr val="tx1"/>
                </a:solidFill>
                <a:effectLst/>
              </a:rPr>
              <a:t>Présenter </a:t>
            </a:r>
            <a:r>
              <a:rPr lang="fr-FR" dirty="0"/>
              <a:t>l’aperçu </a:t>
            </a:r>
            <a:r>
              <a:rPr lang="fr-FR" kern="1200" dirty="0">
                <a:solidFill>
                  <a:schemeClr val="tx1"/>
                </a:solidFill>
                <a:effectLst/>
              </a:rPr>
              <a:t>des rôles qui seront joués dans l’exercice de simulation.</a:t>
            </a:r>
            <a:endParaRPr lang="en-US" kern="1200" dirty="0">
              <a:solidFill>
                <a:srgbClr val="444444"/>
              </a:solidFill>
              <a:effectLst/>
            </a:endParaRPr>
          </a:p>
          <a:p>
            <a:pPr>
              <a:lnSpc>
                <a:spcPct val="114999"/>
              </a:lnSpc>
              <a:spcAft>
                <a:spcPts val="800"/>
              </a:spcAft>
            </a:pPr>
            <a:endParaRPr lang="en-US" kern="1200" dirty="0">
              <a:solidFill>
                <a:srgbClr val="444444"/>
              </a:solidFill>
              <a:effectLst/>
              <a:ea typeface="+mn-ea"/>
              <a:cs typeface="+mn-cs"/>
            </a:endParaRPr>
          </a:p>
          <a:p>
            <a:pPr>
              <a:lnSpc>
                <a:spcPct val="114999"/>
              </a:lnSpc>
              <a:spcAft>
                <a:spcPts val="800"/>
              </a:spcAft>
            </a:pPr>
            <a:r>
              <a:rPr lang="fr-FR" kern="1200" dirty="0">
                <a:solidFill>
                  <a:schemeClr val="tx1"/>
                </a:solidFill>
                <a:effectLst/>
              </a:rPr>
              <a:t>Voici les rôles inclus dans l’exercice de simulation. </a:t>
            </a:r>
            <a:r>
              <a:rPr lang="fr-FR" dirty="0"/>
              <a:t>J’attribuerai un </a:t>
            </a:r>
            <a:r>
              <a:rPr lang="fr-FR" kern="1200" dirty="0">
                <a:solidFill>
                  <a:schemeClr val="tx1"/>
                </a:solidFill>
                <a:effectLst/>
              </a:rPr>
              <a:t>de </a:t>
            </a:r>
            <a:r>
              <a:rPr lang="fr-FR" dirty="0"/>
              <a:t>ses </a:t>
            </a:r>
            <a:r>
              <a:rPr lang="fr-FR" kern="1200" dirty="0">
                <a:solidFill>
                  <a:schemeClr val="tx1"/>
                </a:solidFill>
                <a:effectLst/>
              </a:rPr>
              <a:t>rôles à chacun </a:t>
            </a:r>
            <a:r>
              <a:rPr lang="fr-FR" dirty="0"/>
              <a:t>d'entre </a:t>
            </a:r>
            <a:r>
              <a:rPr lang="fr-FR" kern="1200" dirty="0">
                <a:solidFill>
                  <a:schemeClr val="tx1"/>
                </a:solidFill>
                <a:effectLst/>
              </a:rPr>
              <a:t>vous.</a:t>
            </a:r>
            <a:r>
              <a:rPr lang="fr-FR" dirty="0"/>
              <a:t> </a:t>
            </a:r>
            <a:r>
              <a:rPr lang="fr-FR" i="1" kern="1200" dirty="0">
                <a:solidFill>
                  <a:schemeClr val="tx1"/>
                </a:solidFill>
                <a:effectLst/>
              </a:rPr>
              <a:t>(Distribuer les descriptions de rôle.)</a:t>
            </a:r>
            <a:endParaRPr lang="en-US" kern="1200" dirty="0">
              <a:solidFill>
                <a:srgbClr val="444444"/>
              </a:solidFill>
              <a:effectLst/>
            </a:endParaRPr>
          </a:p>
          <a:p>
            <a:pPr>
              <a:lnSpc>
                <a:spcPct val="114999"/>
              </a:lnSpc>
              <a:spcAft>
                <a:spcPts val="800"/>
              </a:spcAft>
            </a:pPr>
            <a:endParaRPr lang="fr-FR" dirty="0">
              <a:solidFill>
                <a:srgbClr val="444444"/>
              </a:solidFill>
            </a:endParaRPr>
          </a:p>
          <a:p>
            <a:r>
              <a:rPr lang="fr-FR" kern="1200" dirty="0">
                <a:solidFill>
                  <a:schemeClr val="tx1"/>
                </a:solidFill>
                <a:effectLst/>
              </a:rPr>
              <a:t>Vous </a:t>
            </a:r>
            <a:r>
              <a:rPr lang="fr-FR" dirty="0"/>
              <a:t>avez désormais </a:t>
            </a:r>
            <a:r>
              <a:rPr lang="fr-FR" kern="1200" dirty="0" err="1">
                <a:solidFill>
                  <a:schemeClr val="tx1"/>
                </a:solidFill>
                <a:effectLst/>
              </a:rPr>
              <a:t>tous</a:t>
            </a:r>
            <a:r>
              <a:rPr lang="fr-FR" dirty="0" err="1"/>
              <a:t>·tes</a:t>
            </a:r>
            <a:r>
              <a:rPr lang="fr-FR" kern="1200" dirty="0">
                <a:solidFill>
                  <a:schemeClr val="tx1"/>
                </a:solidFill>
                <a:effectLst/>
              </a:rPr>
              <a:t> un rôle. Je vous </a:t>
            </a:r>
            <a:r>
              <a:rPr lang="fr-FR" dirty="0"/>
              <a:t>donnerai le temps de </a:t>
            </a:r>
            <a:r>
              <a:rPr lang="fr-FR" kern="1200" dirty="0">
                <a:solidFill>
                  <a:schemeClr val="tx1"/>
                </a:solidFill>
                <a:effectLst/>
              </a:rPr>
              <a:t>le lire</a:t>
            </a:r>
            <a:r>
              <a:rPr lang="fr-FR" dirty="0"/>
              <a:t> dans quelques minutes</a:t>
            </a:r>
            <a:r>
              <a:rPr lang="fr-FR" kern="1200" dirty="0">
                <a:solidFill>
                  <a:schemeClr val="tx1"/>
                </a:solidFill>
                <a:effectLst/>
              </a:rPr>
              <a:t>.</a:t>
            </a:r>
            <a:endParaRPr lang="en-US" kern="1200" dirty="0">
              <a:solidFill>
                <a:srgbClr val="444444"/>
              </a:solidFill>
              <a:effectLst/>
            </a:endParaRPr>
          </a:p>
          <a:p>
            <a:pPr>
              <a:lnSpc>
                <a:spcPct val="114999"/>
              </a:lnSpc>
              <a:spcAft>
                <a:spcPts val="800"/>
              </a:spcAft>
            </a:pPr>
            <a:endParaRPr lang="en-US" kern="1200" dirty="0">
              <a:solidFill>
                <a:srgbClr val="444444"/>
              </a:solidFill>
              <a:effectLst/>
              <a:ea typeface="+mn-ea"/>
              <a:cs typeface="+mn-cs"/>
            </a:endParaRPr>
          </a:p>
          <a:p>
            <a:pPr>
              <a:lnSpc>
                <a:spcPct val="114999"/>
              </a:lnSpc>
              <a:spcAft>
                <a:spcPts val="800"/>
              </a:spcAft>
            </a:pPr>
            <a:r>
              <a:rPr lang="fr-FR" kern="1200" dirty="0">
                <a:solidFill>
                  <a:schemeClr val="tx1"/>
                </a:solidFill>
                <a:effectLst/>
              </a:rPr>
              <a:t>Vous remarquerez que chaque rôle est soit un homme, soit une femme. Vous </a:t>
            </a:r>
            <a:r>
              <a:rPr lang="fr-FR" dirty="0"/>
              <a:t>devez </a:t>
            </a:r>
            <a:r>
              <a:rPr lang="fr-FR" kern="1200" dirty="0">
                <a:solidFill>
                  <a:schemeClr val="tx1"/>
                </a:solidFill>
                <a:effectLst/>
              </a:rPr>
              <a:t>jouer le rôle indiqué dans vos instructions</a:t>
            </a:r>
            <a:r>
              <a:rPr lang="fr-FR" dirty="0"/>
              <a:t> de rôle </a:t>
            </a:r>
            <a:r>
              <a:rPr lang="fr-FR" kern="1200" dirty="0">
                <a:solidFill>
                  <a:schemeClr val="tx1"/>
                </a:solidFill>
                <a:effectLst/>
              </a:rPr>
              <a:t>et</a:t>
            </a:r>
            <a:r>
              <a:rPr lang="fr-FR" dirty="0"/>
              <a:t> NON </a:t>
            </a:r>
            <a:r>
              <a:rPr lang="fr-FR" kern="1200" dirty="0">
                <a:solidFill>
                  <a:schemeClr val="tx1"/>
                </a:solidFill>
                <a:effectLst/>
              </a:rPr>
              <a:t>votre propre identité de genre, </a:t>
            </a:r>
            <a:r>
              <a:rPr lang="fr-FR" dirty="0"/>
              <a:t>à l’exception des “</a:t>
            </a:r>
            <a:r>
              <a:rPr lang="fr-FR" dirty="0" err="1"/>
              <a:t>observateur·rices</a:t>
            </a:r>
            <a:r>
              <a:rPr lang="fr-FR" dirty="0"/>
              <a:t>”. </a:t>
            </a:r>
            <a:r>
              <a:rPr lang="fr-FR" kern="1200" dirty="0">
                <a:solidFill>
                  <a:schemeClr val="tx1"/>
                </a:solidFill>
                <a:effectLst/>
              </a:rPr>
              <a:t>Les </a:t>
            </a:r>
            <a:r>
              <a:rPr lang="fr-FR" dirty="0" err="1"/>
              <a:t>observateur·rices</a:t>
            </a:r>
            <a:r>
              <a:rPr lang="fr-FR" dirty="0"/>
              <a:t> </a:t>
            </a:r>
            <a:r>
              <a:rPr lang="fr-FR" kern="1200" dirty="0">
                <a:solidFill>
                  <a:schemeClr val="tx1"/>
                </a:solidFill>
                <a:effectLst/>
              </a:rPr>
              <a:t>peuvent choisir le rôle qu’ils souhaitent jouer.</a:t>
            </a:r>
            <a:r>
              <a:rPr lang="fr-FR" dirty="0"/>
              <a:t> Veuillez </a:t>
            </a:r>
            <a:r>
              <a:rPr lang="fr-FR" kern="1200" dirty="0">
                <a:solidFill>
                  <a:schemeClr val="tx1"/>
                </a:solidFill>
                <a:effectLst/>
              </a:rPr>
              <a:t>ne pas révéler votre rôle aux autres</a:t>
            </a:r>
            <a:r>
              <a:rPr lang="fr-FR" dirty="0"/>
              <a:t> </a:t>
            </a:r>
            <a:r>
              <a:rPr lang="fr-FR" kern="1200" dirty="0">
                <a:solidFill>
                  <a:schemeClr val="tx1"/>
                </a:solidFill>
                <a:effectLst/>
              </a:rPr>
              <a:t>avant le début de l’exercice.</a:t>
            </a:r>
            <a:endParaRPr lang="en-US" kern="1200" dirty="0">
              <a:solidFill>
                <a:srgbClr val="444444"/>
              </a:solidFill>
              <a:effectLst/>
            </a:endParaRPr>
          </a:p>
          <a:p>
            <a:endParaRPr lang="en-GB" kern="1200" dirty="0">
              <a:solidFill>
                <a:srgbClr val="444444"/>
              </a:solidFill>
              <a:effectLst/>
              <a:ea typeface="+mn-ea"/>
              <a:cs typeface="+mn-cs"/>
            </a:endParaRPr>
          </a:p>
          <a:p>
            <a:r>
              <a:rPr lang="fr-FR" kern="1200" dirty="0">
                <a:solidFill>
                  <a:schemeClr val="tx1"/>
                </a:solidFill>
                <a:effectLst/>
              </a:rPr>
              <a:t>Je </a:t>
            </a:r>
            <a:r>
              <a:rPr lang="fr-FR" dirty="0"/>
              <a:t>vais </a:t>
            </a:r>
            <a:r>
              <a:rPr lang="fr-FR" kern="1200" dirty="0">
                <a:solidFill>
                  <a:schemeClr val="tx1"/>
                </a:solidFill>
                <a:effectLst/>
              </a:rPr>
              <a:t>vous </a:t>
            </a:r>
            <a:r>
              <a:rPr lang="fr-FR" dirty="0"/>
              <a:t>donner </a:t>
            </a:r>
            <a:r>
              <a:rPr lang="fr-FR" kern="1200" dirty="0">
                <a:solidFill>
                  <a:schemeClr val="tx1"/>
                </a:solidFill>
                <a:effectLst/>
              </a:rPr>
              <a:t>20 minutes</a:t>
            </a:r>
            <a:r>
              <a:rPr lang="fr-FR" dirty="0"/>
              <a:t> </a:t>
            </a:r>
            <a:r>
              <a:rPr lang="fr-FR" kern="1200" dirty="0">
                <a:solidFill>
                  <a:schemeClr val="tx1"/>
                </a:solidFill>
                <a:effectLst/>
              </a:rPr>
              <a:t>pour vous familiariser avec votre rôle et lire le contexte ainsi que les autres documents.</a:t>
            </a:r>
            <a:r>
              <a:rPr lang="fr-FR" dirty="0"/>
              <a:t> </a:t>
            </a:r>
            <a:r>
              <a:rPr lang="fr-FR" kern="1200" dirty="0">
                <a:solidFill>
                  <a:schemeClr val="tx1"/>
                </a:solidFill>
                <a:effectLst/>
              </a:rPr>
              <a:t>Ensuite, nous </a:t>
            </a:r>
            <a:r>
              <a:rPr lang="fr-FR" dirty="0"/>
              <a:t>passerons à </a:t>
            </a:r>
            <a:r>
              <a:rPr lang="fr-FR" kern="1200" dirty="0">
                <a:solidFill>
                  <a:schemeClr val="tx1"/>
                </a:solidFill>
                <a:effectLst/>
              </a:rPr>
              <a:t>l’exercice de simulation.</a:t>
            </a:r>
            <a:r>
              <a:rPr lang="fr-FR" dirty="0"/>
              <a:t> </a:t>
            </a:r>
            <a:r>
              <a:rPr lang="fr-FR" kern="1200" dirty="0">
                <a:solidFill>
                  <a:schemeClr val="tx1"/>
                </a:solidFill>
                <a:effectLst/>
              </a:rPr>
              <a:t>(</a:t>
            </a:r>
            <a:r>
              <a:rPr lang="fr-FR" i="1" dirty="0"/>
              <a:t>Accordez </a:t>
            </a:r>
            <a:r>
              <a:rPr lang="fr-FR" i="1" kern="1200" dirty="0">
                <a:solidFill>
                  <a:schemeClr val="tx1"/>
                </a:solidFill>
                <a:effectLst/>
              </a:rPr>
              <a:t>20 minutes </a:t>
            </a:r>
            <a:r>
              <a:rPr lang="fr-FR" i="1" dirty="0"/>
              <a:t>pour la </a:t>
            </a:r>
            <a:r>
              <a:rPr lang="fr-FR" i="1" kern="1200" dirty="0">
                <a:solidFill>
                  <a:schemeClr val="tx1"/>
                </a:solidFill>
                <a:effectLst/>
              </a:rPr>
              <a:t>lecture.)</a:t>
            </a:r>
            <a:endParaRPr lang="en-US" dirty="0">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8</a:t>
            </a:fld>
            <a:endParaRPr lang="fr-FR" dirty="0"/>
          </a:p>
        </p:txBody>
      </p:sp>
    </p:spTree>
    <p:extLst>
      <p:ext uri="{BB962C8B-B14F-4D97-AF65-F5344CB8AC3E}">
        <p14:creationId xmlns:p14="http://schemas.microsoft.com/office/powerpoint/2010/main" val="1522158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Très bien, commençons maintenant l’exercice.</a:t>
            </a:r>
            <a:endParaRPr lang="en-US"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Pour commencer, j’invite les membres de l’équipe de patrouille (</a:t>
            </a:r>
            <a:r>
              <a:rPr lang="fr-FR" sz="1200" b="1" kern="1200" dirty="0">
                <a:solidFill>
                  <a:schemeClr val="tx1"/>
                </a:solidFill>
                <a:effectLst/>
                <a:latin typeface="+mn-lt"/>
                <a:ea typeface="+mn-ea"/>
                <a:cs typeface="+mn-cs"/>
              </a:rPr>
              <a:t>chef d’équipe de patrouille, agent de patrouille, assistant de liaison communautaire et membre de l’équipe d’engagement</a:t>
            </a:r>
            <a:r>
              <a:rPr lang="fr-FR" sz="1200" kern="1200" dirty="0">
                <a:solidFill>
                  <a:schemeClr val="tx1"/>
                </a:solidFill>
                <a:effectLst/>
                <a:latin typeface="+mn-lt"/>
                <a:ea typeface="+mn-ea"/>
                <a:cs typeface="+mn-cs"/>
              </a:rPr>
              <a:t>) à s’avancer, s’il vous plaît.</a:t>
            </a:r>
            <a:endParaRPr lang="en-US"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Ensuite, je demande aux </a:t>
            </a:r>
            <a:r>
              <a:rPr lang="fr-FR" sz="1200" b="1" kern="1200" dirty="0">
                <a:solidFill>
                  <a:schemeClr val="tx1"/>
                </a:solidFill>
                <a:effectLst/>
                <a:latin typeface="+mn-lt"/>
                <a:ea typeface="+mn-ea"/>
                <a:cs typeface="+mn-cs"/>
              </a:rPr>
              <a:t>femmes </a:t>
            </a:r>
            <a:r>
              <a:rPr lang="fr-FR" sz="1200" b="1" kern="1200" dirty="0" err="1">
                <a:solidFill>
                  <a:schemeClr val="tx1"/>
                </a:solidFill>
                <a:effectLst/>
                <a:latin typeface="+mn-lt"/>
                <a:ea typeface="+mn-ea"/>
                <a:cs typeface="+mn-cs"/>
              </a:rPr>
              <a:t>Kori</a:t>
            </a:r>
            <a:r>
              <a:rPr lang="fr-FR" sz="1200" b="1" kern="1200" dirty="0">
                <a:solidFill>
                  <a:schemeClr val="tx1"/>
                </a:solidFill>
                <a:effectLst/>
                <a:latin typeface="+mn-lt"/>
                <a:ea typeface="+mn-ea"/>
                <a:cs typeface="+mn-cs"/>
              </a:rPr>
              <a:t> et </a:t>
            </a:r>
            <a:r>
              <a:rPr lang="fr-FR" sz="1200" b="1" kern="1200" dirty="0" err="1">
                <a:solidFill>
                  <a:schemeClr val="tx1"/>
                </a:solidFill>
                <a:effectLst/>
                <a:latin typeface="+mn-lt"/>
                <a:ea typeface="+mn-ea"/>
                <a:cs typeface="+mn-cs"/>
              </a:rPr>
              <a:t>Falin</a:t>
            </a:r>
            <a:r>
              <a:rPr lang="fr-FR" sz="1200" kern="1200" dirty="0">
                <a:solidFill>
                  <a:schemeClr val="tx1"/>
                </a:solidFill>
                <a:effectLst/>
                <a:latin typeface="+mn-lt"/>
                <a:ea typeface="+mn-ea"/>
                <a:cs typeface="+mn-cs"/>
              </a:rPr>
              <a:t> de prendre place aux deux extrémités de cette salle.</a:t>
            </a:r>
            <a:endParaRPr lang="en-US"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La patrouille commence maintenant. Membres de la patrouille, veuillez collaborer et effectuer votre mission.</a:t>
            </a:r>
            <a:endParaRPr lang="en-US"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Tous les autres acteurs, veuillez suivre les instructions de votre rôle et interagir entre vous, si votre rôle le permet.</a:t>
            </a:r>
            <a:endParaRPr lang="en-US"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L’objectif principal est de </a:t>
            </a:r>
            <a:r>
              <a:rPr lang="fr-FR" sz="1200" b="1" kern="1200" dirty="0">
                <a:solidFill>
                  <a:schemeClr val="tx1"/>
                </a:solidFill>
                <a:effectLst/>
                <a:latin typeface="+mn-lt"/>
                <a:ea typeface="+mn-ea"/>
                <a:cs typeface="+mn-cs"/>
              </a:rPr>
              <a:t>recueillir des informations sensibles au genre</a:t>
            </a:r>
            <a:r>
              <a:rPr lang="fr-FR" sz="1200" kern="1200" dirty="0">
                <a:solidFill>
                  <a:schemeClr val="tx1"/>
                </a:solidFill>
                <a:effectLst/>
                <a:latin typeface="+mn-lt"/>
                <a:ea typeface="+mn-ea"/>
                <a:cs typeface="+mn-cs"/>
              </a:rPr>
              <a:t> sur la situation des femmes dans le </a:t>
            </a:r>
            <a:r>
              <a:rPr lang="fr-FR" sz="1200" b="1" kern="1200" dirty="0">
                <a:solidFill>
                  <a:schemeClr val="tx1"/>
                </a:solidFill>
                <a:effectLst/>
                <a:latin typeface="+mn-lt"/>
                <a:ea typeface="+mn-ea"/>
                <a:cs typeface="+mn-cs"/>
              </a:rPr>
              <a:t>deuxième terrain</a:t>
            </a:r>
            <a:r>
              <a:rPr lang="fr-FR"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fr-FR" dirty="0"/>
          </a:p>
          <a:p>
            <a:r>
              <a:rPr lang="fr-FR" sz="1200" kern="1200" dirty="0">
                <a:solidFill>
                  <a:schemeClr val="tx1"/>
                </a:solidFill>
                <a:effectLst/>
                <a:latin typeface="+mn-lt"/>
                <a:ea typeface="+mn-ea"/>
                <a:cs typeface="+mn-cs"/>
              </a:rPr>
              <a:t>N’oubliez pas que vous devez jouer le rôle qui vous a été attribué, tel qu’indiqué dans les instructions.</a:t>
            </a:r>
            <a:endParaRPr lang="en-US" sz="1200" kern="1200" dirty="0">
              <a:solidFill>
                <a:schemeClr val="tx1"/>
              </a:solidFill>
              <a:effectLst/>
              <a:latin typeface="+mn-lt"/>
              <a:ea typeface="+mn-ea"/>
              <a:cs typeface="+mn-cs"/>
            </a:endParaRPr>
          </a:p>
          <a:p>
            <a:endParaRPr lang="fr-FR" dirty="0"/>
          </a:p>
          <a:p>
            <a:r>
              <a:rPr lang="fr-FR" sz="1200" b="1" kern="1200" dirty="0">
                <a:solidFill>
                  <a:schemeClr val="tx1"/>
                </a:solidFill>
                <a:effectLst/>
                <a:latin typeface="+mn-lt"/>
                <a:ea typeface="+mn-ea"/>
                <a:cs typeface="+mn-cs"/>
              </a:rPr>
              <a:t>Observateurs</a:t>
            </a:r>
            <a:r>
              <a:rPr lang="fr-FR" sz="1200" kern="1200" dirty="0">
                <a:solidFill>
                  <a:schemeClr val="tx1"/>
                </a:solidFill>
                <a:effectLst/>
                <a:latin typeface="+mn-lt"/>
                <a:ea typeface="+mn-ea"/>
                <a:cs typeface="+mn-cs"/>
              </a:rPr>
              <a:t>, vous pouvez circuler librement et prendre des notes pour le débriefing.</a:t>
            </a:r>
            <a:endParaRPr lang="en-US" sz="1200" kern="1200" dirty="0">
              <a:solidFill>
                <a:schemeClr val="tx1"/>
              </a:solidFill>
              <a:effectLst/>
              <a:latin typeface="+mn-lt"/>
              <a:ea typeface="+mn-ea"/>
              <a:cs typeface="+mn-cs"/>
            </a:endParaRPr>
          </a:p>
          <a:p>
            <a:endParaRPr lang="fr-FR" dirty="0"/>
          </a:p>
          <a:p>
            <a:r>
              <a:rPr lang="fr-FR" sz="1200" i="1" kern="1200" dirty="0">
                <a:solidFill>
                  <a:schemeClr val="tx1"/>
                </a:solidFill>
                <a:effectLst/>
                <a:latin typeface="+mn-lt"/>
                <a:ea typeface="+mn-ea"/>
                <a:cs typeface="+mn-cs"/>
              </a:rPr>
              <a:t>(Laissez la simulation se dérouler pendant environ 15 à 30 minutes. Terminez-la lorsque vous estimez que le moment est opportun, par exemple à la fin d’une discussion importante ou s’il n’y a plus ou peu d’interactions en cours.)</a:t>
            </a:r>
            <a:br>
              <a:rPr lang="fr-FR" sz="1200" kern="1200" dirty="0">
                <a:effectLst/>
                <a:cs typeface="+mn-lt"/>
              </a:rPr>
            </a:br>
            <a:r>
              <a:rPr lang="fr-FR" sz="1200" i="1" kern="1200" dirty="0">
                <a:solidFill>
                  <a:schemeClr val="tx1"/>
                </a:solidFill>
                <a:effectLst/>
                <a:latin typeface="+mn-lt"/>
                <a:ea typeface="+mn-ea"/>
                <a:cs typeface="+mn-cs"/>
              </a:rPr>
              <a:t>(N’oubliez pas d’utiliser </a:t>
            </a:r>
            <a:r>
              <a:rPr lang="fr-FR" i="1" dirty="0" err="1"/>
              <a:t>lesscénarios</a:t>
            </a:r>
            <a:r>
              <a:rPr lang="fr-FR" i="1" dirty="0"/>
              <a:t> </a:t>
            </a:r>
            <a:r>
              <a:rPr lang="fr-FR" sz="1200" i="1" kern="1200" dirty="0">
                <a:solidFill>
                  <a:schemeClr val="tx1"/>
                </a:solidFill>
                <a:effectLst/>
                <a:latin typeface="+mn-lt"/>
                <a:ea typeface="+mn-ea"/>
                <a:cs typeface="+mn-cs"/>
              </a:rPr>
              <a:t>lorsque vous jugez qu’ils sont les plus pertinents. </a:t>
            </a:r>
            <a:r>
              <a:rPr lang="en-US" sz="1200" i="1" kern="1200" dirty="0">
                <a:solidFill>
                  <a:schemeClr val="tx1"/>
                </a:solidFill>
                <a:effectLst/>
                <a:latin typeface="+mn-lt"/>
                <a:ea typeface="+mn-ea"/>
                <a:cs typeface="+mn-cs"/>
              </a:rPr>
              <a:t>Les diapositives </a:t>
            </a:r>
            <a:r>
              <a:rPr lang="en-US" sz="1200" i="1" kern="1200" dirty="0" err="1">
                <a:solidFill>
                  <a:schemeClr val="tx1"/>
                </a:solidFill>
                <a:effectLst/>
                <a:latin typeface="+mn-lt"/>
                <a:ea typeface="+mn-ea"/>
                <a:cs typeface="+mn-cs"/>
              </a:rPr>
              <a:t>scénarios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suivent</a:t>
            </a:r>
            <a:r>
              <a:rPr lang="en-US" sz="1200" i="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9</a:t>
            </a:fld>
            <a:endParaRPr lang="en-GB" dirty="0"/>
          </a:p>
        </p:txBody>
      </p:sp>
    </p:spTree>
    <p:extLst>
      <p:ext uri="{BB962C8B-B14F-4D97-AF65-F5344CB8AC3E}">
        <p14:creationId xmlns:p14="http://schemas.microsoft.com/office/powerpoint/2010/main" val="1660104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AD441-0979-844D-04D4-AAE80C548C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33AFBD9A-D8F3-7D55-2F62-FE3A951018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E55D47E1-63DB-53CD-11FC-D51D62BB3D3E}"/>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5" name="Footer Placeholder 4">
            <a:extLst>
              <a:ext uri="{FF2B5EF4-FFF2-40B4-BE49-F238E27FC236}">
                <a16:creationId xmlns:a16="http://schemas.microsoft.com/office/drawing/2014/main" id="{863D6342-2717-A210-34C6-955DC15DADBA}"/>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88DC3C4B-5959-52EB-6C82-C648BAF751EB}"/>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2945181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0D2D7-0DC2-69F8-B776-A14FBF4885FD}"/>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98A1420D-F5F0-AF88-09A1-DF4553DBD1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09BB563D-9391-37A3-1783-8E434C83ECF1}"/>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5" name="Footer Placeholder 4">
            <a:extLst>
              <a:ext uri="{FF2B5EF4-FFF2-40B4-BE49-F238E27FC236}">
                <a16:creationId xmlns:a16="http://schemas.microsoft.com/office/drawing/2014/main" id="{21A9C2A5-8DE6-4FEA-3E7A-7314AB649F50}"/>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ED66003-5F45-66F1-C422-DB77CDE8B2DF}"/>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2996780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81442A5-39B4-3128-D9F6-3BA80335B50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D2FE3472-ED18-6A79-F575-096CEE1086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0F4BC1FE-8487-04CB-8593-1E0FC2CDBFAD}"/>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5" name="Footer Placeholder 4">
            <a:extLst>
              <a:ext uri="{FF2B5EF4-FFF2-40B4-BE49-F238E27FC236}">
                <a16:creationId xmlns:a16="http://schemas.microsoft.com/office/drawing/2014/main" id="{DA9AF4FD-AA0D-FC1F-245C-E1119F0D0F0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716B3BB-72C4-0D25-50C2-09B2ECF29976}"/>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1506443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3164057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5204314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42124894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13016336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dirty="0"/>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663961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2896544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6806509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3328924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84C8A-F8AD-C94F-CE75-58FC275159CA}"/>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FD966B3A-B721-7BA0-4EF7-B438D69576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E85DA959-8493-2B0F-3A25-69A696F27CCE}"/>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5" name="Footer Placeholder 4">
            <a:extLst>
              <a:ext uri="{FF2B5EF4-FFF2-40B4-BE49-F238E27FC236}">
                <a16:creationId xmlns:a16="http://schemas.microsoft.com/office/drawing/2014/main" id="{F067BE6B-8EB2-EAC5-2BC8-960004E36D24}"/>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0DA6BE28-079F-0B2A-56D4-49A7C16A5676}"/>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35118373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dirty="0"/>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38968285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4505404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dirty="0"/>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dirty="0"/>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dirty="0"/>
          </a:p>
        </p:txBody>
      </p:sp>
    </p:spTree>
    <p:extLst>
      <p:ext uri="{BB962C8B-B14F-4D97-AF65-F5344CB8AC3E}">
        <p14:creationId xmlns:p14="http://schemas.microsoft.com/office/powerpoint/2010/main" val="2007012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7E7B7-1B34-1B8F-E53C-DA2B2C4BDC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7ACC59CD-1816-B9C5-E5A0-E823A1D2F1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EA8E4BE-DA73-FF71-1F61-F7BBFA4F8D24}"/>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5" name="Footer Placeholder 4">
            <a:extLst>
              <a:ext uri="{FF2B5EF4-FFF2-40B4-BE49-F238E27FC236}">
                <a16:creationId xmlns:a16="http://schemas.microsoft.com/office/drawing/2014/main" id="{5DBA85E5-29BD-D550-99CE-0F7DCA524712}"/>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0D2C5EF4-1BBD-39B6-F5FA-F5E621E4CEC5}"/>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3559944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28964-3CEF-D5FC-A6F0-BE836F8ECEE7}"/>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E8637EE1-2BD2-7E42-4522-7A17FD19BE2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81EAEEA7-AEB9-200C-E678-FAB13AA374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37535039-6181-26E1-3946-9299D0A352BF}"/>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6" name="Footer Placeholder 5">
            <a:extLst>
              <a:ext uri="{FF2B5EF4-FFF2-40B4-BE49-F238E27FC236}">
                <a16:creationId xmlns:a16="http://schemas.microsoft.com/office/drawing/2014/main" id="{E1327759-CAEC-79CA-D600-DFE4814A18BA}"/>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45BA77BE-C56A-55A7-817D-3BCA28CF9B72}"/>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3218903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6AC2C-7F24-E6DC-3C4A-C561E349AB07}"/>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E6C7AF45-A63C-417B-A11E-533DF3F0E5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F61800-DAB1-3B91-63F2-C8FC5B6C976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975C8968-8C59-FC98-E061-64D9731A12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1A883EF-9A8B-6D6E-EE7E-0E972AB25F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59EFF30B-A6FC-6709-A51D-395533B1187F}"/>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8" name="Footer Placeholder 7">
            <a:extLst>
              <a:ext uri="{FF2B5EF4-FFF2-40B4-BE49-F238E27FC236}">
                <a16:creationId xmlns:a16="http://schemas.microsoft.com/office/drawing/2014/main" id="{19E7E248-545B-16E2-4C4D-F3EB110574CC}"/>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AE336DBB-4F07-9880-C7E1-91E1D7B181D4}"/>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25821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F27F7-71BD-E236-7CA9-34BB2D611E49}"/>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642DB84A-8BC5-86C4-5FC1-E2C627B40AC8}"/>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4" name="Footer Placeholder 3">
            <a:extLst>
              <a:ext uri="{FF2B5EF4-FFF2-40B4-BE49-F238E27FC236}">
                <a16:creationId xmlns:a16="http://schemas.microsoft.com/office/drawing/2014/main" id="{19784DEC-A49A-E991-3993-2D7BC286FCA7}"/>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ADBC9FD4-9108-684A-E14D-A100AE5A22F8}"/>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3895730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47CE61-A5EF-E537-B4AF-BBE8D7016AED}"/>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3" name="Footer Placeholder 2">
            <a:extLst>
              <a:ext uri="{FF2B5EF4-FFF2-40B4-BE49-F238E27FC236}">
                <a16:creationId xmlns:a16="http://schemas.microsoft.com/office/drawing/2014/main" id="{25D7F31D-BC4C-8590-9835-0B15578C6DF4}"/>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49D35771-8AD4-B104-F820-CEA240001B8A}"/>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3529798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E5D6A-1A05-BD3A-84DD-FEDCD70F59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C6878747-EFC3-39F7-096D-42F289F101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E424669B-B9B9-89D5-6D09-3B864FB548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04F7DC-65FC-0DE7-2A57-832C996EC69D}"/>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6" name="Footer Placeholder 5">
            <a:extLst>
              <a:ext uri="{FF2B5EF4-FFF2-40B4-BE49-F238E27FC236}">
                <a16:creationId xmlns:a16="http://schemas.microsoft.com/office/drawing/2014/main" id="{307D3E66-077C-5743-8E9C-4EAD235CE9AC}"/>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0FA8728E-FE86-BB5B-7099-1F7B0244025D}"/>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126001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1FE67-0424-50F3-B595-91E04BD856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D398DE9C-DC91-C1CE-0C28-E760933E4B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A44A385A-4309-466C-D5AA-AAC491E643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534D52-DE79-439F-1E65-018A1FC3D0DD}"/>
              </a:ext>
            </a:extLst>
          </p:cNvPr>
          <p:cNvSpPr>
            <a:spLocks noGrp="1"/>
          </p:cNvSpPr>
          <p:nvPr>
            <p:ph type="dt" sz="half" idx="10"/>
          </p:nvPr>
        </p:nvSpPr>
        <p:spPr/>
        <p:txBody>
          <a:bodyPr/>
          <a:lstStyle/>
          <a:p>
            <a:fld id="{FF3956E6-0793-4B88-9A62-AD79ABD38AD3}" type="datetimeFigureOut">
              <a:rPr lang="fr-FR" smtClean="0"/>
              <a:t>29/08/2025</a:t>
            </a:fld>
            <a:endParaRPr lang="fr-FR"/>
          </a:p>
        </p:txBody>
      </p:sp>
      <p:sp>
        <p:nvSpPr>
          <p:cNvPr id="6" name="Footer Placeholder 5">
            <a:extLst>
              <a:ext uri="{FF2B5EF4-FFF2-40B4-BE49-F238E27FC236}">
                <a16:creationId xmlns:a16="http://schemas.microsoft.com/office/drawing/2014/main" id="{1629B48E-9D59-203F-97B0-385C475EF817}"/>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9ECB2AF3-283E-96A6-20B9-53047602C2F2}"/>
              </a:ext>
            </a:extLst>
          </p:cNvPr>
          <p:cNvSpPr>
            <a:spLocks noGrp="1"/>
          </p:cNvSpPr>
          <p:nvPr>
            <p:ph type="sldNum" sz="quarter" idx="12"/>
          </p:nvPr>
        </p:nvSpPr>
        <p:spPr/>
        <p:txBody>
          <a:bodyPr/>
          <a:lstStyle/>
          <a:p>
            <a:fld id="{8B3E3F9D-DA3E-4947-B73E-9A5465A4FC5A}" type="slidenum">
              <a:rPr lang="fr-FR" smtClean="0"/>
              <a:t>‹N°›</a:t>
            </a:fld>
            <a:endParaRPr lang="fr-FR"/>
          </a:p>
        </p:txBody>
      </p:sp>
    </p:spTree>
    <p:extLst>
      <p:ext uri="{BB962C8B-B14F-4D97-AF65-F5344CB8AC3E}">
        <p14:creationId xmlns:p14="http://schemas.microsoft.com/office/powerpoint/2010/main" val="1378917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8AB1FA-397E-D4BE-4DC0-DCF6216A90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A0D90647-B1D9-5790-9EE9-43327E184A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5FD0E1B7-2BA9-6843-3974-B45C4C2323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F3956E6-0793-4B88-9A62-AD79ABD38AD3}" type="datetimeFigureOut">
              <a:rPr lang="fr-FR" smtClean="0"/>
              <a:t>29/08/2025</a:t>
            </a:fld>
            <a:endParaRPr lang="fr-FR"/>
          </a:p>
        </p:txBody>
      </p:sp>
      <p:sp>
        <p:nvSpPr>
          <p:cNvPr id="5" name="Footer Placeholder 4">
            <a:extLst>
              <a:ext uri="{FF2B5EF4-FFF2-40B4-BE49-F238E27FC236}">
                <a16:creationId xmlns:a16="http://schemas.microsoft.com/office/drawing/2014/main" id="{56E61867-5D84-FF51-ED23-1441E128EA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a:extLst>
              <a:ext uri="{FF2B5EF4-FFF2-40B4-BE49-F238E27FC236}">
                <a16:creationId xmlns:a16="http://schemas.microsoft.com/office/drawing/2014/main" id="{7D70C8D8-661E-F046-2269-429C8190BC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B3E3F9D-DA3E-4947-B73E-9A5465A4FC5A}" type="slidenum">
              <a:rPr lang="fr-FR" smtClean="0"/>
              <a:t>‹N°›</a:t>
            </a:fld>
            <a:endParaRPr lang="fr-FR"/>
          </a:p>
        </p:txBody>
      </p:sp>
    </p:spTree>
    <p:extLst>
      <p:ext uri="{BB962C8B-B14F-4D97-AF65-F5344CB8AC3E}">
        <p14:creationId xmlns:p14="http://schemas.microsoft.com/office/powerpoint/2010/main" val="2989630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dirty="0"/>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dirty="0"/>
          </a:p>
        </p:txBody>
      </p:sp>
    </p:spTree>
    <p:extLst>
      <p:ext uri="{BB962C8B-B14F-4D97-AF65-F5344CB8AC3E}">
        <p14:creationId xmlns:p14="http://schemas.microsoft.com/office/powerpoint/2010/main" val="2401063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a:bodyPr>
          <a:lstStyle/>
          <a:p>
            <a:pPr algn="ctr">
              <a:lnSpc>
                <a:spcPct val="107000"/>
              </a:lnSpc>
              <a:spcAft>
                <a:spcPts val="800"/>
              </a:spcAft>
            </a:pPr>
            <a:r>
              <a:rPr lang="en-GB" sz="1800" b="1" dirty="0">
                <a:solidFill>
                  <a:srgbClr val="1F4E79"/>
                </a:solidFill>
                <a:latin typeface="Calibri"/>
                <a:ea typeface="Calibri"/>
                <a:cs typeface="Times New Roman"/>
              </a:rPr>
              <a:t>Etude de </a:t>
            </a:r>
            <a:r>
              <a:rPr lang="en-GB" sz="1800" b="1" dirty="0" err="1">
                <a:solidFill>
                  <a:srgbClr val="1F4E79"/>
                </a:solidFill>
                <a:latin typeface="Calibri"/>
                <a:ea typeface="Calibri"/>
                <a:cs typeface="Times New Roman"/>
              </a:rPr>
              <a:t>cas</a:t>
            </a:r>
            <a:r>
              <a:rPr lang="en-GB" sz="1800" b="1" dirty="0">
                <a:solidFill>
                  <a:srgbClr val="1F4E79"/>
                </a:solidFill>
                <a:latin typeface="Calibri"/>
                <a:ea typeface="Calibri"/>
                <a:cs typeface="Times New Roman"/>
              </a:rPr>
              <a:t> n° 4</a:t>
            </a:r>
            <a:br>
              <a:rPr lang="en-US" dirty="0"/>
            </a:br>
            <a:r>
              <a:rPr lang="en-GB" sz="1800" b="1" dirty="0">
                <a:solidFill>
                  <a:srgbClr val="1F4E79"/>
                </a:solidFill>
                <a:latin typeface="Calibri"/>
                <a:ea typeface="Calibri"/>
                <a:cs typeface="Times New Roman"/>
              </a:rPr>
              <a:t>OBTENIR DES INFORMATIONS RELATIVES AUX QUESTIONS DE GENRE GRÂCE AUX PATROUILLES</a:t>
            </a:r>
          </a:p>
        </p:txBody>
      </p:sp>
      <p:pic>
        <p:nvPicPr>
          <p:cNvPr id="5" name="Image 4">
            <a:extLst>
              <a:ext uri="{FF2B5EF4-FFF2-40B4-BE49-F238E27FC236}">
                <a16:creationId xmlns:a16="http://schemas.microsoft.com/office/drawing/2014/main" id="{392BBC83-6622-4893-B62B-6E0F4B488399}"/>
              </a:ext>
            </a:extLst>
          </p:cNvPr>
          <p:cNvPicPr>
            <a:picLocks noChangeAspect="1"/>
          </p:cNvPicPr>
          <p:nvPr/>
        </p:nvPicPr>
        <p:blipFill rotWithShape="1">
          <a:blip r:embed="rId3"/>
          <a:srcRect l="24314" t="35344" r="25354" b="8449"/>
          <a:stretch/>
        </p:blipFill>
        <p:spPr bwMode="auto">
          <a:xfrm>
            <a:off x="2183757" y="1481660"/>
            <a:ext cx="7824486" cy="4914524"/>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2CD54239-E261-4D17-8039-51404CA67550}"/>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4236660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31211C-84CE-4CA5-B652-879CDA819502}"/>
              </a:ext>
            </a:extLst>
          </p:cNvPr>
          <p:cNvSpPr>
            <a:spLocks noGrp="1"/>
          </p:cNvSpPr>
          <p:nvPr>
            <p:ph type="title"/>
          </p:nvPr>
        </p:nvSpPr>
        <p:spPr/>
        <p:txBody>
          <a:bodyPr/>
          <a:lstStyle/>
          <a:p>
            <a:r>
              <a:rPr lang="en-GB" dirty="0" err="1"/>
              <a:t>Scénario</a:t>
            </a:r>
            <a:endParaRPr lang="en-GB" noProof="0" dirty="0" err="1"/>
          </a:p>
        </p:txBody>
      </p:sp>
      <p:sp>
        <p:nvSpPr>
          <p:cNvPr id="4" name="TextBox 3">
            <a:extLst>
              <a:ext uri="{FF2B5EF4-FFF2-40B4-BE49-F238E27FC236}">
                <a16:creationId xmlns:a16="http://schemas.microsoft.com/office/drawing/2014/main" id="{60E5A6BC-9E6B-C78B-064C-134639BEAA2B}"/>
              </a:ext>
            </a:extLst>
          </p:cNvPr>
          <p:cNvSpPr txBox="1"/>
          <p:nvPr/>
        </p:nvSpPr>
        <p:spPr>
          <a:xfrm>
            <a:off x="1706533" y="5986891"/>
            <a:ext cx="8778934" cy="369332"/>
          </a:xfrm>
          <a:prstGeom prst="rect">
            <a:avLst/>
          </a:prstGeom>
          <a:noFill/>
        </p:spPr>
        <p:txBody>
          <a:bodyPr wrap="square">
            <a:spAutoFit/>
          </a:bodyPr>
          <a:lstStyle/>
          <a:p>
            <a:pPr algn="l"/>
            <a:r>
              <a:rPr lang="fr-FR" sz="1800" b="1" i="0" u="none" strike="noStrike" baseline="0" dirty="0">
                <a:solidFill>
                  <a:srgbClr val="004C99"/>
                </a:solidFill>
                <a:latin typeface="HelveticaNeue-Bold"/>
              </a:rPr>
              <a:t>Titre du journal : Militante des droits humains </a:t>
            </a:r>
            <a:r>
              <a:rPr lang="fr-FR" sz="1800" b="1" i="0" u="none" strike="noStrike" baseline="0" dirty="0" err="1">
                <a:solidFill>
                  <a:srgbClr val="004C99"/>
                </a:solidFill>
                <a:latin typeface="HelveticaNeue-Bold"/>
              </a:rPr>
              <a:t>Kori</a:t>
            </a:r>
            <a:r>
              <a:rPr lang="fr-FR" sz="1800" b="1" i="0" u="none" strike="noStrike" baseline="0" dirty="0">
                <a:solidFill>
                  <a:srgbClr val="004C99"/>
                </a:solidFill>
                <a:latin typeface="HelveticaNeue-Bold"/>
              </a:rPr>
              <a:t> tuée par des inconnus.</a:t>
            </a:r>
            <a:endParaRPr lang="en-US" dirty="0"/>
          </a:p>
        </p:txBody>
      </p:sp>
      <p:pic>
        <p:nvPicPr>
          <p:cNvPr id="3" name="Picture 2" descr="A close-up of a newspaper&#10;&#10;AI-generated content may be incorrect.">
            <a:extLst>
              <a:ext uri="{FF2B5EF4-FFF2-40B4-BE49-F238E27FC236}">
                <a16:creationId xmlns:a16="http://schemas.microsoft.com/office/drawing/2014/main" id="{E4F008A1-34E5-80D6-EAA3-164AF7B25E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5486" y="1645159"/>
            <a:ext cx="5682341" cy="4341732"/>
          </a:xfrm>
          <a:prstGeom prst="rect">
            <a:avLst/>
          </a:prstGeom>
        </p:spPr>
      </p:pic>
    </p:spTree>
    <p:extLst>
      <p:ext uri="{BB962C8B-B14F-4D97-AF65-F5344CB8AC3E}">
        <p14:creationId xmlns:p14="http://schemas.microsoft.com/office/powerpoint/2010/main" val="1688638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7B3B0D-CDDE-4BDF-AAED-427D162D8AF7}"/>
              </a:ext>
            </a:extLst>
          </p:cNvPr>
          <p:cNvSpPr>
            <a:spLocks noGrp="1"/>
          </p:cNvSpPr>
          <p:nvPr>
            <p:ph type="title"/>
          </p:nvPr>
        </p:nvSpPr>
        <p:spPr/>
        <p:txBody>
          <a:bodyPr/>
          <a:lstStyle/>
          <a:p>
            <a:r>
              <a:rPr lang="en-GB" dirty="0" err="1"/>
              <a:t>Scénario</a:t>
            </a:r>
            <a:endParaRPr lang="en-GB" noProof="0" dirty="0" err="1"/>
          </a:p>
        </p:txBody>
      </p:sp>
      <p:sp>
        <p:nvSpPr>
          <p:cNvPr id="6" name="TextBox 5">
            <a:extLst>
              <a:ext uri="{FF2B5EF4-FFF2-40B4-BE49-F238E27FC236}">
                <a16:creationId xmlns:a16="http://schemas.microsoft.com/office/drawing/2014/main" id="{BCB49883-910D-A069-8B6D-A4632C30B44E}"/>
              </a:ext>
            </a:extLst>
          </p:cNvPr>
          <p:cNvSpPr txBox="1"/>
          <p:nvPr/>
        </p:nvSpPr>
        <p:spPr>
          <a:xfrm>
            <a:off x="1157908" y="5848211"/>
            <a:ext cx="9973917" cy="644664"/>
          </a:xfrm>
          <a:prstGeom prst="rect">
            <a:avLst/>
          </a:prstGeom>
          <a:noFill/>
        </p:spPr>
        <p:txBody>
          <a:bodyPr wrap="square">
            <a:spAutoFit/>
          </a:bodyPr>
          <a:lstStyle/>
          <a:p>
            <a:pPr marL="716915" marR="774065">
              <a:lnSpc>
                <a:spcPct val="103000"/>
              </a:lnSpc>
              <a:spcBef>
                <a:spcPts val="0"/>
              </a:spcBef>
              <a:spcAft>
                <a:spcPts val="0"/>
              </a:spcAft>
            </a:pPr>
            <a:r>
              <a:rPr lang="fr-FR" sz="1800" b="1" dirty="0">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Journal télévisé : Les mines de diamants fermées en raison de l’absence de travailleurs.</a:t>
            </a:r>
            <a:endParaRPr lang="en-US" sz="1600" dirty="0">
              <a:effectLst/>
              <a:latin typeface="Trebuchet MS" panose="020B0603020202020204" pitchFamily="34" charset="0"/>
              <a:ea typeface="Trebuchet MS" panose="020B0603020202020204" pitchFamily="34" charset="0"/>
              <a:cs typeface="Trebuchet MS" panose="020B0603020202020204" pitchFamily="34" charset="0"/>
            </a:endParaRPr>
          </a:p>
        </p:txBody>
      </p:sp>
      <p:pic>
        <p:nvPicPr>
          <p:cNvPr id="4" name="Picture 3">
            <a:extLst>
              <a:ext uri="{FF2B5EF4-FFF2-40B4-BE49-F238E27FC236}">
                <a16:creationId xmlns:a16="http://schemas.microsoft.com/office/drawing/2014/main" id="{0AAA16D2-6CC3-3E4D-3072-ABB6E0A1AF14}"/>
              </a:ext>
            </a:extLst>
          </p:cNvPr>
          <p:cNvPicPr>
            <a:picLocks noChangeAspect="1"/>
          </p:cNvPicPr>
          <p:nvPr/>
        </p:nvPicPr>
        <p:blipFill>
          <a:blip r:embed="rId3"/>
          <a:stretch>
            <a:fillRect/>
          </a:stretch>
        </p:blipFill>
        <p:spPr>
          <a:xfrm>
            <a:off x="2373086" y="1895260"/>
            <a:ext cx="6447444" cy="3629505"/>
          </a:xfrm>
          <a:prstGeom prst="rect">
            <a:avLst/>
          </a:prstGeom>
        </p:spPr>
      </p:pic>
    </p:spTree>
    <p:extLst>
      <p:ext uri="{BB962C8B-B14F-4D97-AF65-F5344CB8AC3E}">
        <p14:creationId xmlns:p14="http://schemas.microsoft.com/office/powerpoint/2010/main" val="2383868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dirty="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dirty="0"/>
          </a:p>
          <a:p>
            <a:pPr marL="0" indent="0" algn="ctr">
              <a:buNone/>
            </a:pPr>
            <a:endParaRPr lang="en-GB" noProof="0" dirty="0"/>
          </a:p>
          <a:p>
            <a:pPr marL="0" indent="0" algn="ctr">
              <a:buNone/>
            </a:pPr>
            <a:r>
              <a:rPr lang="en-GB" sz="4000" b="1" noProof="0" dirty="0">
                <a:solidFill>
                  <a:srgbClr val="0070C0"/>
                </a:solidFill>
              </a:rPr>
              <a:t>DEBRIEF</a:t>
            </a:r>
          </a:p>
        </p:txBody>
      </p:sp>
    </p:spTree>
    <p:extLst>
      <p:ext uri="{BB962C8B-B14F-4D97-AF65-F5344CB8AC3E}">
        <p14:creationId xmlns:p14="http://schemas.microsoft.com/office/powerpoint/2010/main" val="1913537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dirty="0"/>
              <a:t>Rappel!</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a:xfrm>
            <a:off x="936171" y="2404380"/>
            <a:ext cx="10515600" cy="3463020"/>
          </a:xfrm>
        </p:spPr>
        <p:txBody>
          <a:bodyPr/>
          <a:lstStyle/>
          <a:p>
            <a:pPr>
              <a:buFont typeface="Wingdings" panose="05000000000000000000" pitchFamily="2" charset="2"/>
              <a:buChar char="Ø"/>
            </a:pPr>
            <a:r>
              <a:rPr lang="fr-FR" sz="2800" dirty="0">
                <a:effectLst/>
                <a:latin typeface="Calibri" panose="020F0502020204030204" pitchFamily="34" charset="0"/>
                <a:ea typeface="Calibri" panose="020F0502020204030204" pitchFamily="34" charset="0"/>
                <a:cs typeface="Times New Roman" panose="02020603050405020304" pitchFamily="18" charset="0"/>
              </a:rPr>
              <a:t>Soyez conscient(e) des intersectionnalités.</a:t>
            </a:r>
          </a:p>
          <a:p>
            <a:pPr>
              <a:buFont typeface="Wingdings" panose="05000000000000000000" pitchFamily="2" charset="2"/>
              <a:buChar char="Ø"/>
            </a:pPr>
            <a:r>
              <a:rPr lang="fr-FR" sz="2800" dirty="0">
                <a:effectLst/>
                <a:latin typeface="Calibri" panose="020F0502020204030204" pitchFamily="34" charset="0"/>
                <a:ea typeface="Calibri" panose="020F0502020204030204" pitchFamily="34" charset="0"/>
                <a:cs typeface="Times New Roman" panose="02020603050405020304" pitchFamily="18" charset="0"/>
              </a:rPr>
              <a:t>Les intersectionnalités peuvent influencer la manière dont vous interagissez et avec qui vous interagissez.</a:t>
            </a:r>
          </a:p>
          <a:p>
            <a:pPr>
              <a:buFont typeface="Wingdings" panose="05000000000000000000" pitchFamily="2" charset="2"/>
              <a:buChar char="Ø"/>
            </a:pPr>
            <a:r>
              <a:rPr lang="fr-FR" sz="2800" dirty="0">
                <a:effectLst/>
                <a:latin typeface="Calibri" panose="020F0502020204030204" pitchFamily="34" charset="0"/>
                <a:ea typeface="Calibri" panose="020F0502020204030204" pitchFamily="34" charset="0"/>
                <a:cs typeface="Times New Roman" panose="02020603050405020304" pitchFamily="18" charset="0"/>
              </a:rPr>
              <a:t>Soyez attentif(</a:t>
            </a:r>
            <a:r>
              <a:rPr lang="fr-FR" sz="2800" dirty="0" err="1">
                <a:effectLst/>
                <a:latin typeface="Calibri" panose="020F0502020204030204" pitchFamily="34" charset="0"/>
                <a:ea typeface="Calibri" panose="020F0502020204030204" pitchFamily="34" charset="0"/>
                <a:cs typeface="Times New Roman" panose="02020603050405020304" pitchFamily="18" charset="0"/>
              </a:rPr>
              <a:t>ve</a:t>
            </a:r>
            <a:r>
              <a:rPr lang="fr-FR" sz="2800" dirty="0">
                <a:effectLst/>
                <a:latin typeface="Calibri" panose="020F0502020204030204" pitchFamily="34" charset="0"/>
                <a:ea typeface="Calibri" panose="020F0502020204030204" pitchFamily="34" charset="0"/>
                <a:cs typeface="Times New Roman" panose="02020603050405020304" pitchFamily="18" charset="0"/>
              </a:rPr>
              <a:t>) aux indicateurs d’alerte précoce sensibles au genre.</a:t>
            </a:r>
            <a:endParaRPr lang="en-GB" dirty="0"/>
          </a:p>
        </p:txBody>
      </p:sp>
      <p:pic>
        <p:nvPicPr>
          <p:cNvPr id="6" name="Image 5" descr="A blue tag with black text&#10;&#10;AI-generated content may be incorrect.">
            <a:extLst>
              <a:ext uri="{FF2B5EF4-FFF2-40B4-BE49-F238E27FC236}">
                <a16:creationId xmlns:a16="http://schemas.microsoft.com/office/drawing/2014/main" id="{89B16F2F-1F98-B37F-E2CF-323EC9212AB2}"/>
              </a:ext>
            </a:extLst>
          </p:cNvPr>
          <p:cNvPicPr>
            <a:picLocks noChangeAspect="1"/>
          </p:cNvPicPr>
          <p:nvPr/>
        </p:nvPicPr>
        <p:blipFill>
          <a:blip r:embed="rId3"/>
          <a:stretch>
            <a:fillRect/>
          </a:stretch>
        </p:blipFill>
        <p:spPr>
          <a:xfrm>
            <a:off x="9014313" y="365613"/>
            <a:ext cx="2076450" cy="1847850"/>
          </a:xfrm>
          <a:prstGeom prst="rect">
            <a:avLst/>
          </a:prstGeom>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7EC"/>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02BD21F-0636-BE9A-4FB5-5E48731E95FE}"/>
              </a:ext>
            </a:extLst>
          </p:cNvPr>
          <p:cNvSpPr/>
          <p:nvPr/>
        </p:nvSpPr>
        <p:spPr>
          <a:xfrm>
            <a:off x="1260022" y="1236765"/>
            <a:ext cx="10497731" cy="4384470"/>
          </a:xfrm>
          <a:prstGeom prst="roundRect">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B790908-952B-E4C6-CF0C-47AB74AB1768}"/>
              </a:ext>
            </a:extLst>
          </p:cNvPr>
          <p:cNvSpPr txBox="1"/>
          <p:nvPr/>
        </p:nvSpPr>
        <p:spPr>
          <a:xfrm>
            <a:off x="1711778" y="1405234"/>
            <a:ext cx="9487312" cy="4101957"/>
          </a:xfrm>
          <a:prstGeom prst="rect">
            <a:avLst/>
          </a:prstGeom>
          <a:noFill/>
        </p:spPr>
        <p:txBody>
          <a:bodyPr wrap="square">
            <a:spAutoFit/>
          </a:bodyPr>
          <a:lstStyle/>
          <a:p>
            <a:pPr marL="73533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solidFill>
                <a:effectLst/>
                <a:uLnTx/>
                <a:uFillTx/>
                <a:latin typeface="Arial" panose="020B0604020202020204" pitchFamily="34" charset="0"/>
                <a:ea typeface="DengXian Light" panose="02010600030101010101" pitchFamily="2" charset="-122"/>
                <a:cs typeface="Times New Roman" panose="02020603050405020304" pitchFamily="18" charset="0"/>
              </a:rPr>
              <a:t>OBJECTIFS D’APPRENTISSAGE</a:t>
            </a:r>
            <a:endParaRPr kumimoji="0" lang="en-US" sz="1800" b="1" i="0" u="none" strike="noStrike" kern="1200" cap="none" spc="0" normalizeH="0" baseline="0" noProof="0" dirty="0">
              <a:ln>
                <a:noFill/>
              </a:ln>
              <a:solidFill>
                <a:srgbClr val="4472C4"/>
              </a:solidFill>
              <a:effectLst/>
              <a:uLnTx/>
              <a:uFillTx/>
              <a:latin typeface="Trebuchet MS" panose="020B0603020202020204" pitchFamily="34" charset="0"/>
              <a:ea typeface="DengXian Light" panose="02010600030101010101" pitchFamily="2" charset="-122"/>
              <a:cs typeface="Times New Roman" panose="02020603050405020304" pitchFamily="18" charset="0"/>
            </a:endParaRPr>
          </a:p>
          <a:p>
            <a:pPr marL="342900" marR="734060" lvl="0" indent="-342900" algn="just" defTabSz="914400" rtl="0" eaLnBrk="1" fontAlgn="auto" latinLnBrk="0" hangingPunct="1">
              <a:lnSpc>
                <a:spcPct val="102000"/>
              </a:lnSpc>
              <a:spcBef>
                <a:spcPts val="1245"/>
              </a:spcBef>
              <a:spcAft>
                <a:spcPts val="0"/>
              </a:spcAft>
              <a:buClrTx/>
              <a:buSzTx/>
              <a:buFont typeface="Wingdings" panose="05000000000000000000" pitchFamily="2" charset="2"/>
              <a:buChar char="Ø"/>
              <a:tabLst>
                <a:tab pos="963930" algn="l"/>
              </a:tabLst>
              <a:defRPr/>
            </a:pPr>
            <a:r>
              <a:rPr kumimoji="0" lang="fr-FR" sz="1800" b="0" i="1"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rPr>
              <a:t>Recenser les meilleures stratégies pour obtenir des informations sur toutes les composantes de la population locale et pour en obtenir de leur part</a:t>
            </a:r>
            <a:endParaRPr kumimoji="0" lang="en-US" sz="1800" b="0" i="0"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endParaRPr>
          </a:p>
          <a:p>
            <a:pPr marL="342900" marR="734695" lvl="0" indent="-342900" algn="just" defTabSz="914400" rtl="0" eaLnBrk="1" fontAlgn="auto" latinLnBrk="0" hangingPunct="1">
              <a:lnSpc>
                <a:spcPct val="102000"/>
              </a:lnSpc>
              <a:spcBef>
                <a:spcPts val="1200"/>
              </a:spcBef>
              <a:spcAft>
                <a:spcPts val="0"/>
              </a:spcAft>
              <a:buClrTx/>
              <a:buSzTx/>
              <a:buFont typeface="Wingdings" panose="05000000000000000000" pitchFamily="2" charset="2"/>
              <a:buChar char="Ø"/>
              <a:tabLst>
                <a:tab pos="963930" algn="l"/>
              </a:tabLst>
              <a:defRPr/>
            </a:pPr>
            <a:r>
              <a:rPr kumimoji="0" lang="fr-FR" sz="1800" b="0" i="1"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rPr>
              <a:t>Suivre les indicateurs d’alerte précoce, notamment les comportements, les événements ou les situations qui sortent de l’ordinaire pour les hommes, les femmes, les garçons et les filles de la société d’accueil, et communiquer des informations à leur sujet</a:t>
            </a:r>
            <a:endParaRPr kumimoji="0" lang="en-US" sz="1800" b="0" i="0"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endParaRPr>
          </a:p>
          <a:p>
            <a:pPr marL="342900" marR="734060" lvl="0" indent="-342900" algn="just" defTabSz="914400" rtl="0" eaLnBrk="1" fontAlgn="auto" latinLnBrk="0" hangingPunct="1">
              <a:lnSpc>
                <a:spcPct val="102000"/>
              </a:lnSpc>
              <a:spcBef>
                <a:spcPts val="1200"/>
              </a:spcBef>
              <a:spcAft>
                <a:spcPts val="0"/>
              </a:spcAft>
              <a:buClrTx/>
              <a:buSzTx/>
              <a:buFont typeface="Wingdings" panose="05000000000000000000" pitchFamily="2" charset="2"/>
              <a:buChar char="Ø"/>
              <a:tabLst>
                <a:tab pos="963930" algn="l"/>
              </a:tabLst>
              <a:defRPr/>
            </a:pPr>
            <a:r>
              <a:rPr kumimoji="0" lang="fr-FR" sz="1800" b="0" i="1"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rPr>
              <a:t>Reconnaître la contribution du personnel de l’équipe de liaison à la facilitation des échanges avec la population locale</a:t>
            </a:r>
            <a:endParaRPr kumimoji="0" lang="en-US" sz="1800" b="0" i="0"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endParaRPr>
          </a:p>
          <a:p>
            <a:pPr marL="342900" marR="734695" lvl="0" indent="-342900" algn="just" defTabSz="914400" rtl="0" eaLnBrk="1" fontAlgn="auto" latinLnBrk="0" hangingPunct="1">
              <a:lnSpc>
                <a:spcPct val="102000"/>
              </a:lnSpc>
              <a:spcBef>
                <a:spcPts val="1200"/>
              </a:spcBef>
              <a:spcAft>
                <a:spcPts val="0"/>
              </a:spcAft>
              <a:buClrTx/>
              <a:buSzTx/>
              <a:buFont typeface="Wingdings" panose="05000000000000000000" pitchFamily="2" charset="2"/>
              <a:buChar char="Ø"/>
              <a:tabLst>
                <a:tab pos="963930" algn="l"/>
              </a:tabLst>
              <a:defRPr/>
            </a:pPr>
            <a:r>
              <a:rPr kumimoji="0" lang="fr-FR" sz="1800" b="0" i="1"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rPr>
              <a:t>Veiller à ce que tous les rapports comprennent des données ventilées par genre et par âge et emploient un langage inclusif</a:t>
            </a:r>
            <a:endParaRPr kumimoji="0" lang="en-US" sz="1800" b="0" i="0"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kumimoji="0" lang="fr-FR" sz="1800" b="0" i="0" u="none" strike="noStrike" kern="1200" cap="none" spc="0" normalizeH="0" baseline="0" noProof="0" dirty="0">
                <a:ln>
                  <a:noFill/>
                </a:ln>
                <a:solidFill>
                  <a:srgbClr val="4472C4"/>
                </a:solidFill>
                <a:effectLst/>
                <a:uLnTx/>
                <a:uFillTx/>
                <a:latin typeface="Trebuchet MS" panose="020B0603020202020204" pitchFamily="34" charset="0"/>
                <a:ea typeface="Trebuchet MS" panose="020B0603020202020204" pitchFamily="34" charset="0"/>
                <a:cs typeface="Trebuchet MS" panose="020B0603020202020204" pitchFamily="34" charset="0"/>
              </a:rPr>
              <a:t> </a:t>
            </a:r>
            <a:endParaRPr kumimoji="0" lang="en-US" sz="1800" b="0" i="0" u="none" strike="noStrike" kern="1200" cap="none" spc="0" normalizeH="0" baseline="0" noProof="0" dirty="0">
              <a:ln>
                <a:noFill/>
              </a:ln>
              <a:solidFill>
                <a:srgbClr val="4472C4"/>
              </a:solidFill>
              <a:effectLst/>
              <a:uLnTx/>
              <a:uFillTx/>
              <a:latin typeface="Trebuchet MS" panose="020B0603020202020204" pitchFamily="34" charset="0"/>
              <a:ea typeface="Trebuchet MS" panose="020B0603020202020204" pitchFamily="34" charset="0"/>
              <a:cs typeface="Trebuchet MS" panose="020B0603020202020204" pitchFamily="34" charset="0"/>
            </a:endParaRPr>
          </a:p>
        </p:txBody>
      </p:sp>
    </p:spTree>
    <p:extLst>
      <p:ext uri="{BB962C8B-B14F-4D97-AF65-F5344CB8AC3E}">
        <p14:creationId xmlns:p14="http://schemas.microsoft.com/office/powerpoint/2010/main" val="2582753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en-GB" noProof="0" dirty="0"/>
          </a:p>
          <a:p>
            <a:pPr marL="0" indent="0">
              <a:buNone/>
            </a:pPr>
            <a:endParaRPr lang="en-GB" noProof="0" dirty="0"/>
          </a:p>
          <a:p>
            <a:pPr marL="0" indent="0" algn="ctr">
              <a:buNone/>
            </a:pPr>
            <a:r>
              <a:rPr lang="en-GB" sz="4000" b="1" noProof="0" dirty="0">
                <a:solidFill>
                  <a:srgbClr val="0070C0"/>
                </a:solidFill>
              </a:rPr>
              <a:t>EXERCICE</a:t>
            </a:r>
          </a:p>
        </p:txBody>
      </p:sp>
    </p:spTree>
    <p:extLst>
      <p:ext uri="{BB962C8B-B14F-4D97-AF65-F5344CB8AC3E}">
        <p14:creationId xmlns:p14="http://schemas.microsoft.com/office/powerpoint/2010/main" val="9142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7AA1AA-F160-9956-49F8-5BFC920ADC0F}"/>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3667323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a:xfrm>
            <a:off x="838200" y="165398"/>
            <a:ext cx="10515600" cy="495938"/>
          </a:xfrm>
        </p:spPr>
        <p:txBody>
          <a:bodyPr>
            <a:normAutofit fontScale="90000"/>
          </a:bodyPr>
          <a:lstStyle/>
          <a:p>
            <a:r>
              <a:rPr lang="en-GB" dirty="0"/>
              <a:t>Cadre</a:t>
            </a:r>
            <a:endParaRPr lang="en-GB" noProof="0" dirty="0"/>
          </a:p>
        </p:txBody>
      </p:sp>
      <p:sp>
        <p:nvSpPr>
          <p:cNvPr id="7" name="ZoneTexte 6">
            <a:extLst>
              <a:ext uri="{FF2B5EF4-FFF2-40B4-BE49-F238E27FC236}">
                <a16:creationId xmlns:a16="http://schemas.microsoft.com/office/drawing/2014/main" id="{CD57B3D8-1348-4C5E-976F-D46BEA8B69DD}"/>
              </a:ext>
            </a:extLst>
          </p:cNvPr>
          <p:cNvSpPr txBox="1"/>
          <p:nvPr/>
        </p:nvSpPr>
        <p:spPr>
          <a:xfrm>
            <a:off x="629979" y="661336"/>
            <a:ext cx="9629570" cy="6031266"/>
          </a:xfrm>
          <a:prstGeom prst="rect">
            <a:avLst/>
          </a:prstGeom>
          <a:noFill/>
        </p:spPr>
        <p:txBody>
          <a:bodyPr wrap="square">
            <a:spAutoFit/>
          </a:bodyPr>
          <a:lstStyle/>
          <a:p>
            <a:r>
              <a:rPr lang="fr-FR" b="1" dirty="0"/>
              <a:t>Contexte</a:t>
            </a:r>
            <a:r>
              <a:rPr lang="fr-FR" dirty="0"/>
              <a:t> : Vous avez été nommé(e) chef d’équipe de patrouille et votre mission est de diriger une patrouille chargée d’évaluer la situation en matière de sécurité dans le village de </a:t>
            </a:r>
            <a:r>
              <a:rPr lang="fr-FR" dirty="0" err="1"/>
              <a:t>Sureen</a:t>
            </a:r>
            <a:r>
              <a:rPr lang="fr-FR" dirty="0"/>
              <a:t> en vue d’assurer la protection des civils. Votre équipe reçoit l’appui du personnel de l’équipe de liaison et d’un(e) assistant(e) chargé(e) de la liaison avec la population locale (CLA).</a:t>
            </a:r>
          </a:p>
          <a:p>
            <a:endParaRPr lang="en-US" dirty="0"/>
          </a:p>
          <a:p>
            <a:r>
              <a:rPr lang="fr-FR" b="1" dirty="0"/>
              <a:t>Géographie et politique :</a:t>
            </a:r>
            <a:r>
              <a:rPr lang="fr-FR" dirty="0"/>
              <a:t> Capitale de la Province de </a:t>
            </a:r>
            <a:r>
              <a:rPr lang="fr-FR" dirty="0" err="1"/>
              <a:t>Koloni</a:t>
            </a:r>
            <a:r>
              <a:rPr lang="fr-FR" dirty="0"/>
              <a:t>, </a:t>
            </a:r>
            <a:r>
              <a:rPr lang="fr-FR" dirty="0" err="1"/>
              <a:t>Sureen</a:t>
            </a:r>
            <a:r>
              <a:rPr lang="fr-FR" dirty="0"/>
              <a:t> est située non loin des zones d’extraction de diamants du </a:t>
            </a:r>
            <a:r>
              <a:rPr lang="fr-FR" dirty="0" err="1"/>
              <a:t>Carana</a:t>
            </a:r>
            <a:r>
              <a:rPr lang="fr-FR" dirty="0"/>
              <a:t>-Occidental. Reliée par la route au </a:t>
            </a:r>
            <a:r>
              <a:rPr lang="fr-FR" dirty="0" err="1"/>
              <a:t>Sumora</a:t>
            </a:r>
            <a:r>
              <a:rPr lang="fr-FR" dirty="0"/>
              <a:t> voisin, elle se trouve depuis plusieurs années, comme une grande partie du </a:t>
            </a:r>
            <a:r>
              <a:rPr lang="fr-FR" dirty="0" err="1"/>
              <a:t>Carana</a:t>
            </a:r>
            <a:r>
              <a:rPr lang="fr-FR" dirty="0"/>
              <a:t>-Occidental, sous le contrôle du Mouvement Patriotique du </a:t>
            </a:r>
            <a:r>
              <a:rPr lang="fr-FR" dirty="0" err="1"/>
              <a:t>Carana</a:t>
            </a:r>
            <a:r>
              <a:rPr lang="fr-FR" dirty="0"/>
              <a:t> (MPC), lequel assure de nombreuses fonctions étatiques. Si certains habitants de </a:t>
            </a:r>
            <a:r>
              <a:rPr lang="fr-FR" dirty="0" err="1"/>
              <a:t>Sureen</a:t>
            </a:r>
            <a:r>
              <a:rPr lang="fr-FR" dirty="0"/>
              <a:t> acceptent l’autorité du MPC par peur ou bien par conviction, la plupart l’acceptent en raison du mécontentement général à l’égard du Gouvernement du </a:t>
            </a:r>
            <a:r>
              <a:rPr lang="fr-FR" dirty="0" err="1"/>
              <a:t>Carana</a:t>
            </a:r>
            <a:r>
              <a:rPr lang="fr-FR" dirty="0"/>
              <a:t>. </a:t>
            </a:r>
            <a:r>
              <a:rPr lang="fr-FR" dirty="0" err="1"/>
              <a:t>Sureen</a:t>
            </a:r>
            <a:r>
              <a:rPr lang="fr-FR" dirty="0"/>
              <a:t>, et plus généralement le </a:t>
            </a:r>
            <a:r>
              <a:rPr lang="fr-FR" dirty="0" err="1"/>
              <a:t>Carana</a:t>
            </a:r>
            <a:r>
              <a:rPr lang="fr-FR" dirty="0"/>
              <a:t>, sont fortement tributaires du commerce avec le </a:t>
            </a:r>
            <a:r>
              <a:rPr lang="fr-FR" dirty="0" err="1"/>
              <a:t>Sumora</a:t>
            </a:r>
            <a:r>
              <a:rPr lang="fr-FR" dirty="0"/>
              <a:t>. Les deux pays entretiennent des liens forts et le </a:t>
            </a:r>
            <a:r>
              <a:rPr lang="fr-FR" dirty="0" err="1"/>
              <a:t>Sumora</a:t>
            </a:r>
            <a:r>
              <a:rPr lang="fr-FR" dirty="0"/>
              <a:t> soutient largement le gouvernement du Président </a:t>
            </a:r>
            <a:r>
              <a:rPr lang="fr-FR" dirty="0" err="1"/>
              <a:t>Ogavo</a:t>
            </a:r>
            <a:r>
              <a:rPr lang="fr-FR" dirty="0"/>
              <a:t>.</a:t>
            </a:r>
            <a:endParaRPr lang="en-US" dirty="0"/>
          </a:p>
          <a:p>
            <a:pPr algn="just">
              <a:lnSpc>
                <a:spcPct val="107000"/>
              </a:lnSpc>
              <a:spcAft>
                <a:spcPts val="800"/>
              </a:spcAft>
            </a:pPr>
            <a:endParaRPr lang="en-GB" sz="1800" b="1" dirty="0">
              <a:effectLst/>
              <a:latin typeface="Calibri" panose="020F0502020204030204" pitchFamily="34" charset="0"/>
              <a:ea typeface="Calibri" panose="020F0502020204030204" pitchFamily="34" charset="0"/>
              <a:cs typeface="Calibri" panose="020F0502020204030204" pitchFamily="34" charset="0"/>
            </a:endParaRPr>
          </a:p>
          <a:p>
            <a:r>
              <a:rPr lang="fr-FR" b="1" dirty="0"/>
              <a:t>Population</a:t>
            </a:r>
            <a:r>
              <a:rPr lang="fr-FR" dirty="0"/>
              <a:t> : </a:t>
            </a:r>
            <a:r>
              <a:rPr lang="fr-FR" dirty="0" err="1"/>
              <a:t>Sureen</a:t>
            </a:r>
            <a:r>
              <a:rPr lang="fr-FR" dirty="0"/>
              <a:t> est une société essentiellement agraire où les intersectionnalités ont une grande incidence sur le quotidien de la population. Le village est en majorité peuplé par des </a:t>
            </a:r>
            <a:r>
              <a:rPr lang="fr-FR" dirty="0" err="1"/>
              <a:t>Falin</a:t>
            </a:r>
            <a:r>
              <a:rPr lang="fr-FR" dirty="0"/>
              <a:t>, un groupe ethnique catholique, qui se livrent principalement à des activités agricoles. Des </a:t>
            </a:r>
            <a:r>
              <a:rPr lang="fr-FR" dirty="0" err="1"/>
              <a:t>Kori</a:t>
            </a:r>
            <a:r>
              <a:rPr lang="fr-FR" dirty="0"/>
              <a:t>, une ethnie minoritaire, y vivent également. Appartenant principalement à la communauté musulmane sunnite, ils vivent de l’agriculture et de l’extraction de diamants. Les traditions culturelles empêchent les femmes </a:t>
            </a:r>
            <a:r>
              <a:rPr lang="fr-FR" dirty="0" err="1"/>
              <a:t>kori</a:t>
            </a:r>
            <a:r>
              <a:rPr lang="fr-FR" dirty="0"/>
              <a:t> de posséder des terres. Une grande partie des jeunes des deux communautés est très active sur les médias sociaux.</a:t>
            </a:r>
            <a:endParaRPr lang="en-US" dirty="0"/>
          </a:p>
        </p:txBody>
      </p:sp>
      <p:pic>
        <p:nvPicPr>
          <p:cNvPr id="3" name="Image 1678">
            <a:extLst>
              <a:ext uri="{FF2B5EF4-FFF2-40B4-BE49-F238E27FC236}">
                <a16:creationId xmlns:a16="http://schemas.microsoft.com/office/drawing/2014/main" id="{3A4525C1-9B9C-AEFA-7AC9-6E57B81B008B}"/>
              </a:ext>
            </a:extLst>
          </p:cNvPr>
          <p:cNvPicPr/>
          <p:nvPr/>
        </p:nvPicPr>
        <p:blipFill rotWithShape="1">
          <a:blip r:embed="rId3" cstate="print"/>
          <a:srcRect l="-1" r="56670"/>
          <a:stretch/>
        </p:blipFill>
        <p:spPr>
          <a:xfrm>
            <a:off x="10118035" y="3061252"/>
            <a:ext cx="2073966" cy="3631350"/>
          </a:xfrm>
          <a:prstGeom prst="rect">
            <a:avLst/>
          </a:prstGeom>
        </p:spPr>
      </p:pic>
    </p:spTree>
    <p:extLst>
      <p:ext uri="{BB962C8B-B14F-4D97-AF65-F5344CB8AC3E}">
        <p14:creationId xmlns:p14="http://schemas.microsoft.com/office/powerpoint/2010/main" val="205646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p:txBody>
          <a:bodyPr/>
          <a:lstStyle/>
          <a:p>
            <a:r>
              <a:rPr lang="en-GB" noProof="0" dirty="0"/>
              <a:t>Setting (ctd)</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391722"/>
            <a:ext cx="10515600" cy="4959639"/>
          </a:xfrm>
        </p:spPr>
        <p:txBody>
          <a:bodyPr>
            <a:normAutofit/>
          </a:bodyPr>
          <a:lstStyle/>
          <a:p>
            <a:pPr algn="just"/>
            <a:r>
              <a:rPr lang="fr-FR" sz="1800" b="1" dirty="0"/>
              <a:t>Renseignement</a:t>
            </a:r>
            <a:r>
              <a:rPr lang="fr-FR" sz="1800" dirty="0"/>
              <a:t> : Au moment de préparer la patrouille, vous avez reçu les derniers rapports des patrouilles effectuées précédemment dans la région, ainsi que le rapport du renseignement militaire datant d’il y a deux jours. Si les rapports n’ont fait état d’aucun incident, il a été relevé qu’on apercevait moins de gens en extérieur. L’ordre de départ émis par la Section des opérations de votre bataillon d’infanterie vous demande de consigner tout comportement inhabituel ou suspect, de noter les groupes de la population que vous rencontrez et ceux que vous ne rencontrez pas et, dans la mesure du possible, de recueillir auprès de la population locale des informations sur les problèmes de sécurité qu’elle pourrait rencontrer.</a:t>
            </a:r>
            <a:endParaRPr lang="en-US" sz="1800" dirty="0"/>
          </a:p>
          <a:p>
            <a:pPr algn="just"/>
            <a:endParaRPr lang="en-US" sz="1800" dirty="0"/>
          </a:p>
          <a:p>
            <a:pPr algn="just"/>
            <a:r>
              <a:rPr lang="fr-FR" sz="1800" b="1" dirty="0"/>
              <a:t>Patrouille</a:t>
            </a:r>
            <a:r>
              <a:rPr lang="fr-FR" sz="1800" dirty="0"/>
              <a:t> : Pendant votre patrouille, vous passez devant des champs que des hommes et des femmes labourent. Vous apercevez également des enfants, qui sont en train de jouer dans les champs ; ce sont les vacances scolaires. Quelques kilomètres plus loin, vous tombez sur d’autres champs. Ceux-ci sont presque vides, seules quelques femmes travaillant sur de petites parcelles. Vous observez que les champs ne sont pas entretenus et qu’ils sont partiellement secs.</a:t>
            </a:r>
            <a:endParaRPr lang="en-US" sz="1800" dirty="0"/>
          </a:p>
          <a:p>
            <a:pPr algn="just"/>
            <a:endParaRPr lang="en-US" sz="1800" dirty="0"/>
          </a:p>
        </p:txBody>
      </p:sp>
      <p:pic>
        <p:nvPicPr>
          <p:cNvPr id="4" name="Image 3">
            <a:extLst>
              <a:ext uri="{FF2B5EF4-FFF2-40B4-BE49-F238E27FC236}">
                <a16:creationId xmlns:a16="http://schemas.microsoft.com/office/drawing/2014/main" id="{1C30ED4B-076B-4A6C-8494-0A89FA6401B6}"/>
              </a:ext>
            </a:extLst>
          </p:cNvPr>
          <p:cNvPicPr>
            <a:picLocks noChangeAspect="1"/>
          </p:cNvPicPr>
          <p:nvPr/>
        </p:nvPicPr>
        <p:blipFill rotWithShape="1">
          <a:blip r:embed="rId3"/>
          <a:srcRect l="41888" t="31354" r="48192" b="51205"/>
          <a:stretch/>
        </p:blipFill>
        <p:spPr bwMode="auto">
          <a:xfrm>
            <a:off x="9627301" y="4833191"/>
            <a:ext cx="1967961" cy="19453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6C28"/>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B3047E-D918-4ECC-8EB3-2565ACC31330}"/>
              </a:ext>
            </a:extLst>
          </p:cNvPr>
          <p:cNvSpPr>
            <a:spLocks noGrp="1"/>
          </p:cNvSpPr>
          <p:nvPr>
            <p:ph type="title"/>
          </p:nvPr>
        </p:nvSpPr>
        <p:spPr/>
        <p:txBody>
          <a:bodyPr/>
          <a:lstStyle/>
          <a:p>
            <a:r>
              <a:rPr lang="en-GB" noProof="0" dirty="0">
                <a:solidFill>
                  <a:schemeClr val="bg1"/>
                </a:solidFill>
              </a:rPr>
              <a:t>Task</a:t>
            </a:r>
          </a:p>
        </p:txBody>
      </p:sp>
      <p:sp>
        <p:nvSpPr>
          <p:cNvPr id="3" name="Espace réservé du contenu 2">
            <a:extLst>
              <a:ext uri="{FF2B5EF4-FFF2-40B4-BE49-F238E27FC236}">
                <a16:creationId xmlns:a16="http://schemas.microsoft.com/office/drawing/2014/main" id="{61BE4187-773C-4991-95C7-5F612E9BA9DA}"/>
              </a:ext>
            </a:extLst>
          </p:cNvPr>
          <p:cNvSpPr>
            <a:spLocks noGrp="1"/>
          </p:cNvSpPr>
          <p:nvPr>
            <p:ph idx="1"/>
          </p:nvPr>
        </p:nvSpPr>
        <p:spPr>
          <a:xfrm>
            <a:off x="838200" y="1485214"/>
            <a:ext cx="10515600" cy="4595149"/>
          </a:xfrm>
          <a:noFill/>
        </p:spPr>
        <p:txBody>
          <a:bodyPr vert="horz" lIns="91440" tIns="45720" rIns="91440" bIns="45720" rtlCol="0" anchor="t">
            <a:normAutofit fontScale="92500" lnSpcReduction="20000"/>
          </a:bodyPr>
          <a:lstStyle/>
          <a:p>
            <a:pPr marL="0" indent="0" algn="just">
              <a:buNone/>
            </a:pPr>
            <a:r>
              <a:rPr lang="fr-FR" dirty="0">
                <a:solidFill>
                  <a:schemeClr val="bg1"/>
                </a:solidFill>
              </a:rPr>
              <a:t>Pendant votre patrouille, vous passez devant des champs que des hommes et des femmes labourent. Vous apercevez également des enfants, qui sont en train de jouer dans les champs ; ce sont les vacances scolaires. Quelques kilomètres plus loin, vous tombez sur d’autres champs. Ceux-ci sont presque vides, seules quelques femmes travaillant sur de petites parcelles. Vous observez que les champs ne sont pas entretenus et qu’ils sont partiellement secs.</a:t>
            </a:r>
          </a:p>
          <a:p>
            <a:pPr marL="0" indent="0" algn="just">
              <a:lnSpc>
                <a:spcPct val="107000"/>
              </a:lnSpc>
              <a:spcAft>
                <a:spcPts val="800"/>
              </a:spcAft>
              <a:buNone/>
            </a:pPr>
            <a:r>
              <a:rPr lang="fr-FR" dirty="0">
                <a:solidFill>
                  <a:schemeClr val="bg1"/>
                </a:solidFill>
              </a:rPr>
              <a:t>Lorsque votre patrouille s’approche des champs presque arides/abandonnés, vous remarquez que votre présence dérange les femmes.</a:t>
            </a:r>
          </a:p>
          <a:p>
            <a:pPr marL="0" indent="0" algn="just">
              <a:lnSpc>
                <a:spcPct val="107000"/>
              </a:lnSpc>
              <a:spcAft>
                <a:spcPts val="800"/>
              </a:spcAft>
              <a:buNone/>
            </a:pPr>
            <a:r>
              <a:rPr lang="fr-FR" noProof="0" dirty="0">
                <a:solidFill>
                  <a:schemeClr val="bg1"/>
                </a:solidFill>
                <a:effectLst/>
                <a:ea typeface="+mn-lt"/>
                <a:cs typeface="+mn-lt"/>
              </a:rPr>
              <a:t>Comment </a:t>
            </a:r>
            <a:r>
              <a:rPr lang="fr-FR" dirty="0">
                <a:solidFill>
                  <a:schemeClr val="bg1"/>
                </a:solidFill>
                <a:ea typeface="+mn-lt"/>
                <a:cs typeface="+mn-lt"/>
              </a:rPr>
              <a:t>comptez-vous obtenir </a:t>
            </a:r>
            <a:r>
              <a:rPr lang="fr-FR" noProof="0" dirty="0">
                <a:solidFill>
                  <a:schemeClr val="bg1"/>
                </a:solidFill>
                <a:effectLst/>
                <a:ea typeface="+mn-lt"/>
                <a:cs typeface="+mn-lt"/>
              </a:rPr>
              <a:t>des informations sur la situation des femmes et </a:t>
            </a:r>
            <a:r>
              <a:rPr lang="fr-FR" dirty="0">
                <a:solidFill>
                  <a:schemeClr val="bg1"/>
                </a:solidFill>
                <a:ea typeface="+mn-lt"/>
                <a:cs typeface="+mn-lt"/>
              </a:rPr>
              <a:t>chercher à comprendre </a:t>
            </a:r>
            <a:r>
              <a:rPr lang="fr-FR" noProof="0" dirty="0">
                <a:solidFill>
                  <a:schemeClr val="bg1"/>
                </a:solidFill>
                <a:effectLst/>
                <a:ea typeface="+mn-lt"/>
                <a:cs typeface="+mn-lt"/>
              </a:rPr>
              <a:t>leur réaction à votre présence ? Quels indicateurs </a:t>
            </a:r>
            <a:r>
              <a:rPr lang="fr-FR" dirty="0">
                <a:solidFill>
                  <a:schemeClr val="bg1"/>
                </a:solidFill>
                <a:ea typeface="+mn-lt"/>
                <a:cs typeface="+mn-lt"/>
              </a:rPr>
              <a:t>pour l’alerte </a:t>
            </a:r>
            <a:r>
              <a:rPr lang="fr-FR" noProof="0" dirty="0">
                <a:solidFill>
                  <a:schemeClr val="bg1"/>
                </a:solidFill>
                <a:effectLst/>
                <a:ea typeface="+mn-lt"/>
                <a:cs typeface="+mn-lt"/>
              </a:rPr>
              <a:t>précoce </a:t>
            </a:r>
            <a:r>
              <a:rPr lang="fr-FR" dirty="0">
                <a:solidFill>
                  <a:schemeClr val="bg1"/>
                </a:solidFill>
                <a:ea typeface="+mn-lt"/>
                <a:cs typeface="+mn-lt"/>
              </a:rPr>
              <a:t>en matière </a:t>
            </a:r>
            <a:r>
              <a:rPr lang="fr-FR" noProof="0" dirty="0">
                <a:solidFill>
                  <a:schemeClr val="bg1"/>
                </a:solidFill>
                <a:effectLst/>
                <a:ea typeface="+mn-lt"/>
                <a:cs typeface="+mn-lt"/>
              </a:rPr>
              <a:t>de violences pouvez-vous </a:t>
            </a:r>
            <a:r>
              <a:rPr lang="fr-FR" dirty="0">
                <a:solidFill>
                  <a:schemeClr val="bg1"/>
                </a:solidFill>
                <a:ea typeface="+mn-lt"/>
                <a:cs typeface="+mn-lt"/>
              </a:rPr>
              <a:t>recenser</a:t>
            </a:r>
            <a:r>
              <a:rPr lang="fr-FR" noProof="0" dirty="0">
                <a:solidFill>
                  <a:schemeClr val="bg1"/>
                </a:solidFill>
                <a:effectLst/>
                <a:ea typeface="+mn-lt"/>
                <a:cs typeface="+mn-lt"/>
              </a:rPr>
              <a:t> ?</a:t>
            </a:r>
            <a:endParaRPr lang="en-GB" dirty="0">
              <a:solidFill>
                <a:schemeClr val="bg1"/>
              </a:solidFill>
              <a:ea typeface="+mn-lt"/>
              <a:cs typeface="+mn-lt"/>
            </a:endParaRPr>
          </a:p>
        </p:txBody>
      </p:sp>
    </p:spTree>
    <p:extLst>
      <p:ext uri="{BB962C8B-B14F-4D97-AF65-F5344CB8AC3E}">
        <p14:creationId xmlns:p14="http://schemas.microsoft.com/office/powerpoint/2010/main" val="3184486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422984-422B-4F31-87E7-A5316466EC1A}"/>
              </a:ext>
            </a:extLst>
          </p:cNvPr>
          <p:cNvSpPr>
            <a:spLocks noGrp="1"/>
          </p:cNvSpPr>
          <p:nvPr>
            <p:ph type="title"/>
          </p:nvPr>
        </p:nvSpPr>
        <p:spPr>
          <a:xfrm>
            <a:off x="838200" y="365126"/>
            <a:ext cx="10515600" cy="875846"/>
          </a:xfrm>
        </p:spPr>
        <p:txBody>
          <a:bodyPr/>
          <a:lstStyle/>
          <a:p>
            <a:r>
              <a:rPr lang="fr-FR" noProof="0" dirty="0"/>
              <a:t>Aperçu des rôles</a:t>
            </a:r>
          </a:p>
        </p:txBody>
      </p:sp>
      <p:graphicFrame>
        <p:nvGraphicFramePr>
          <p:cNvPr id="7" name="Espace réservé du contenu 6">
            <a:extLst>
              <a:ext uri="{FF2B5EF4-FFF2-40B4-BE49-F238E27FC236}">
                <a16:creationId xmlns:a16="http://schemas.microsoft.com/office/drawing/2014/main" id="{E8AB1CDD-C7DD-44CB-AD57-11F59B7D3AF6}"/>
              </a:ext>
            </a:extLst>
          </p:cNvPr>
          <p:cNvGraphicFramePr>
            <a:graphicFrameLocks noGrp="1"/>
          </p:cNvGraphicFramePr>
          <p:nvPr>
            <p:ph idx="1"/>
            <p:extLst>
              <p:ext uri="{D42A27DB-BD31-4B8C-83A1-F6EECF244321}">
                <p14:modId xmlns:p14="http://schemas.microsoft.com/office/powerpoint/2010/main" val="681059041"/>
              </p:ext>
            </p:extLst>
          </p:nvPr>
        </p:nvGraphicFramePr>
        <p:xfrm>
          <a:off x="337458" y="1557385"/>
          <a:ext cx="5943599" cy="3515877"/>
        </p:xfrm>
        <a:graphic>
          <a:graphicData uri="http://schemas.openxmlformats.org/drawingml/2006/table">
            <a:tbl>
              <a:tblPr firstRow="1" firstCol="1" bandRow="1">
                <a:tableStyleId>{5C22544A-7EE6-4342-B048-85BDC9FD1C3A}</a:tableStyleId>
              </a:tblPr>
              <a:tblGrid>
                <a:gridCol w="5943599">
                  <a:extLst>
                    <a:ext uri="{9D8B030D-6E8A-4147-A177-3AD203B41FA5}">
                      <a16:colId xmlns:a16="http://schemas.microsoft.com/office/drawing/2014/main" val="1379834042"/>
                    </a:ext>
                  </a:extLst>
                </a:gridCol>
              </a:tblGrid>
              <a:tr h="569251">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200" dirty="0">
                          <a:solidFill>
                            <a:schemeClr val="lt1"/>
                          </a:solidFill>
                          <a:effectLst/>
                          <a:latin typeface="+mn-lt"/>
                          <a:ea typeface="+mn-ea"/>
                          <a:cs typeface="+mn-cs"/>
                        </a:rPr>
                        <a:t>Cheffe de l’équipe de patrouille du bataillon d’infanterie des Nations Unies (femme)</a:t>
                      </a:r>
                      <a:endParaRPr lang="en-US" sz="2000" b="1" kern="100" dirty="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b"/>
                </a:tc>
                <a:extLst>
                  <a:ext uri="{0D108BD9-81ED-4DB2-BD59-A6C34878D82A}">
                    <a16:rowId xmlns:a16="http://schemas.microsoft.com/office/drawing/2014/main" val="1246509703"/>
                  </a:ext>
                </a:extLst>
              </a:tr>
              <a:tr h="569251">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200" dirty="0">
                          <a:solidFill>
                            <a:schemeClr val="lt1"/>
                          </a:solidFill>
                          <a:effectLst/>
                          <a:latin typeface="+mn-lt"/>
                          <a:ea typeface="+mn-ea"/>
                          <a:cs typeface="+mn-cs"/>
                        </a:rPr>
                        <a:t>Patrouilleur du bataillon d’infanterie des Nations Unies </a:t>
                      </a:r>
                      <a:endParaRPr lang="fr-FR" sz="2000" b="1" kern="100" dirty="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b"/>
                </a:tc>
                <a:extLst>
                  <a:ext uri="{0D108BD9-81ED-4DB2-BD59-A6C34878D82A}">
                    <a16:rowId xmlns:a16="http://schemas.microsoft.com/office/drawing/2014/main" val="2332291056"/>
                  </a:ext>
                </a:extLst>
              </a:tr>
              <a:tr h="569251">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kern="100" dirty="0">
                          <a:solidFill>
                            <a:schemeClr val="bg1"/>
                          </a:solidFill>
                          <a:effectLst/>
                          <a:latin typeface="+mn-lt"/>
                          <a:ea typeface="Trebuchet MS" panose="020B0603020202020204" pitchFamily="34" charset="0"/>
                          <a:cs typeface="Trebuchet MS" panose="020B0603020202020204" pitchFamily="34" charset="0"/>
                        </a:rPr>
                        <a:t>Assistante des Nations Unies chargée de la liaison avec la population locale</a:t>
                      </a:r>
                      <a:endParaRPr lang="en-US" sz="2000" kern="100" dirty="0">
                        <a:solidFill>
                          <a:schemeClr val="bg1"/>
                        </a:solidFill>
                        <a:effectLst/>
                        <a:latin typeface="+mn-lt"/>
                        <a:ea typeface="Trebuchet MS" panose="020B0603020202020204" pitchFamily="34" charset="0"/>
                        <a:cs typeface="Trebuchet MS" panose="020B0603020202020204" pitchFamily="34" charset="0"/>
                      </a:endParaRPr>
                    </a:p>
                  </a:txBody>
                  <a:tcPr marL="68580" marR="68580" marT="0" marB="0" anchor="ctr"/>
                </a:tc>
                <a:extLst>
                  <a:ext uri="{0D108BD9-81ED-4DB2-BD59-A6C34878D82A}">
                    <a16:rowId xmlns:a16="http://schemas.microsoft.com/office/drawing/2014/main" val="598844739"/>
                  </a:ext>
                </a:extLst>
              </a:tr>
              <a:tr h="548575">
                <a:tc>
                  <a:txBody>
                    <a:bodyPr/>
                    <a:lstStyle/>
                    <a:p>
                      <a:pPr>
                        <a:lnSpc>
                          <a:spcPct val="107000"/>
                        </a:lnSpc>
                        <a:spcAft>
                          <a:spcPts val="800"/>
                        </a:spcAft>
                      </a:pPr>
                      <a:r>
                        <a:rPr lang="fr-FR" sz="2000" b="1" kern="1200" dirty="0">
                          <a:solidFill>
                            <a:schemeClr val="lt1"/>
                          </a:solidFill>
                          <a:effectLst/>
                          <a:latin typeface="+mn-lt"/>
                          <a:ea typeface="+mn-ea"/>
                          <a:cs typeface="+mn-cs"/>
                        </a:rPr>
                        <a:t>Membre de l’équipe de liaison des Nations Unies</a:t>
                      </a:r>
                      <a:endParaRPr lang="fr-FR" sz="2000" b="1"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92637518"/>
                  </a:ext>
                </a:extLst>
              </a:tr>
              <a:tr h="569251">
                <a:tc>
                  <a:txBody>
                    <a:bodyPr/>
                    <a:lstStyle/>
                    <a:p>
                      <a:pPr marL="0" marR="25400" lvl="0" indent="0" algn="l" defTabSz="914400" rtl="0" eaLnBrk="1" fontAlgn="auto" latinLnBrk="0" hangingPunct="1">
                        <a:lnSpc>
                          <a:spcPts val="1200"/>
                        </a:lnSpc>
                        <a:spcBef>
                          <a:spcPts val="200"/>
                        </a:spcBef>
                        <a:spcAft>
                          <a:spcPts val="400"/>
                        </a:spcAft>
                        <a:buClrTx/>
                        <a:buSzTx/>
                        <a:buFontTx/>
                        <a:buNone/>
                        <a:tabLst>
                          <a:tab pos="182880" algn="l"/>
                          <a:tab pos="365760" algn="l"/>
                          <a:tab pos="548640" algn="l"/>
                          <a:tab pos="731520" algn="l"/>
                        </a:tabLst>
                        <a:defRPr/>
                      </a:pPr>
                      <a:r>
                        <a:rPr lang="fr-FR" sz="2000" b="1" kern="1200" dirty="0">
                          <a:solidFill>
                            <a:schemeClr val="lt1"/>
                          </a:solidFill>
                          <a:effectLst/>
                          <a:latin typeface="+mn-lt"/>
                          <a:ea typeface="+mn-ea"/>
                          <a:cs typeface="+mn-cs"/>
                        </a:rPr>
                        <a:t>Officière du renseignement militaire des Nations Unies</a:t>
                      </a:r>
                      <a:endParaRPr lang="en-US" sz="2000" kern="100" dirty="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b"/>
                </a:tc>
                <a:extLst>
                  <a:ext uri="{0D108BD9-81ED-4DB2-BD59-A6C34878D82A}">
                    <a16:rowId xmlns:a16="http://schemas.microsoft.com/office/drawing/2014/main" val="4009645246"/>
                  </a:ext>
                </a:extLst>
              </a:tr>
              <a:tr h="569251">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00" dirty="0">
                          <a:solidFill>
                            <a:schemeClr val="bg1"/>
                          </a:solidFill>
                          <a:effectLst/>
                          <a:latin typeface="+mn-lt"/>
                          <a:ea typeface="Trebuchet MS" panose="020B0603020202020204" pitchFamily="34" charset="0"/>
                          <a:cs typeface="Trebuchet MS" panose="020B0603020202020204" pitchFamily="34" charset="0"/>
                        </a:rPr>
                        <a:t>Coordonnateur militaire pour les questions de genre du bataillon d’infanterie des Nations Unies</a:t>
                      </a:r>
                    </a:p>
                  </a:txBody>
                  <a:tcPr marL="0" marR="0" marT="0" marB="0" anchor="b"/>
                </a:tc>
                <a:extLst>
                  <a:ext uri="{0D108BD9-81ED-4DB2-BD59-A6C34878D82A}">
                    <a16:rowId xmlns:a16="http://schemas.microsoft.com/office/drawing/2014/main" val="2975763771"/>
                  </a:ext>
                </a:extLst>
              </a:tr>
            </a:tbl>
          </a:graphicData>
        </a:graphic>
      </p:graphicFrame>
      <p:graphicFrame>
        <p:nvGraphicFramePr>
          <p:cNvPr id="8" name="Tableau 7">
            <a:extLst>
              <a:ext uri="{FF2B5EF4-FFF2-40B4-BE49-F238E27FC236}">
                <a16:creationId xmlns:a16="http://schemas.microsoft.com/office/drawing/2014/main" id="{EBBBB134-B8BB-4121-80F1-20DEA665DD2F}"/>
              </a:ext>
            </a:extLst>
          </p:cNvPr>
          <p:cNvGraphicFramePr>
            <a:graphicFrameLocks noGrp="1"/>
          </p:cNvGraphicFramePr>
          <p:nvPr>
            <p:extLst>
              <p:ext uri="{D42A27DB-BD31-4B8C-83A1-F6EECF244321}">
                <p14:modId xmlns:p14="http://schemas.microsoft.com/office/powerpoint/2010/main" val="803201072"/>
              </p:ext>
            </p:extLst>
          </p:nvPr>
        </p:nvGraphicFramePr>
        <p:xfrm>
          <a:off x="6662057" y="1694090"/>
          <a:ext cx="5379886" cy="3205189"/>
        </p:xfrm>
        <a:graphic>
          <a:graphicData uri="http://schemas.openxmlformats.org/drawingml/2006/table">
            <a:tbl>
              <a:tblPr firstRow="1" firstCol="1" bandRow="1">
                <a:tableStyleId>{5C22544A-7EE6-4342-B048-85BDC9FD1C3A}</a:tableStyleId>
              </a:tblPr>
              <a:tblGrid>
                <a:gridCol w="5379886">
                  <a:extLst>
                    <a:ext uri="{9D8B030D-6E8A-4147-A177-3AD203B41FA5}">
                      <a16:colId xmlns:a16="http://schemas.microsoft.com/office/drawing/2014/main" val="532266252"/>
                    </a:ext>
                  </a:extLst>
                </a:gridCol>
              </a:tblGrid>
              <a:tr h="516559">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00" dirty="0">
                          <a:solidFill>
                            <a:schemeClr val="bg1"/>
                          </a:solidFill>
                          <a:effectLst/>
                          <a:latin typeface="+mn-lt"/>
                          <a:ea typeface="Trebuchet MS" panose="020B0603020202020204" pitchFamily="34" charset="0"/>
                          <a:cs typeface="Trebuchet MS" panose="020B0603020202020204" pitchFamily="34" charset="0"/>
                        </a:rPr>
                        <a:t>Représentant du PNUD </a:t>
                      </a:r>
                    </a:p>
                  </a:txBody>
                  <a:tcPr marL="0" marR="0" marT="0" marB="0"/>
                </a:tc>
                <a:extLst>
                  <a:ext uri="{0D108BD9-81ED-4DB2-BD59-A6C34878D82A}">
                    <a16:rowId xmlns:a16="http://schemas.microsoft.com/office/drawing/2014/main" val="1380058268"/>
                  </a:ext>
                </a:extLst>
              </a:tr>
              <a:tr h="516559">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200" dirty="0">
                          <a:solidFill>
                            <a:schemeClr val="lt1"/>
                          </a:solidFill>
                          <a:effectLst/>
                          <a:latin typeface="+mn-lt"/>
                          <a:ea typeface="+mn-ea"/>
                          <a:cs typeface="+mn-cs"/>
                        </a:rPr>
                        <a:t>Ancien du village/chef religieux</a:t>
                      </a:r>
                      <a:endParaRPr lang="en-US" sz="2000" kern="100" dirty="0">
                        <a:solidFill>
                          <a:schemeClr val="bg1"/>
                        </a:solidFill>
                        <a:effectLst/>
                        <a:latin typeface="+mn-lt"/>
                        <a:ea typeface="Trebuchet MS" panose="020B0603020202020204" pitchFamily="34" charset="0"/>
                        <a:cs typeface="Trebuchet MS" panose="020B0603020202020204" pitchFamily="34" charset="0"/>
                      </a:endParaRPr>
                    </a:p>
                  </a:txBody>
                  <a:tcPr marL="0" marR="0" marT="0" marB="0"/>
                </a:tc>
                <a:extLst>
                  <a:ext uri="{0D108BD9-81ED-4DB2-BD59-A6C34878D82A}">
                    <a16:rowId xmlns:a16="http://schemas.microsoft.com/office/drawing/2014/main" val="3453903840"/>
                  </a:ext>
                </a:extLst>
              </a:tr>
              <a:tr h="516559">
                <a:tc>
                  <a:txBody>
                    <a:bodyPr/>
                    <a:lstStyle/>
                    <a:p>
                      <a:pPr>
                        <a:lnSpc>
                          <a:spcPct val="100000"/>
                        </a:lnSpc>
                        <a:spcAft>
                          <a:spcPts val="800"/>
                        </a:spcAft>
                      </a:pPr>
                      <a:r>
                        <a:rPr lang="fr-FR" sz="2000" b="1" kern="1200" dirty="0">
                          <a:solidFill>
                            <a:schemeClr val="lt1"/>
                          </a:solidFill>
                          <a:effectLst/>
                          <a:latin typeface="+mn-lt"/>
                          <a:ea typeface="+mn-ea"/>
                          <a:cs typeface="+mn-cs"/>
                        </a:rPr>
                        <a:t>Femme locale n° 1</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2913856"/>
                  </a:ext>
                </a:extLst>
              </a:tr>
              <a:tr h="399559">
                <a:tc>
                  <a:txBody>
                    <a:bodyPr/>
                    <a:lstStyle/>
                    <a:p>
                      <a:pPr>
                        <a:lnSpc>
                          <a:spcPct val="107000"/>
                        </a:lnSpc>
                        <a:spcAft>
                          <a:spcPts val="800"/>
                        </a:spcAft>
                      </a:pPr>
                      <a:r>
                        <a:rPr lang="fr-FR" sz="1800" b="1" kern="1200" dirty="0">
                          <a:solidFill>
                            <a:schemeClr val="lt1"/>
                          </a:solidFill>
                          <a:effectLst/>
                          <a:latin typeface="+mn-lt"/>
                          <a:ea typeface="+mn-ea"/>
                          <a:cs typeface="+mn-cs"/>
                        </a:rPr>
                        <a:t>Femme locale n° 2</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42608801"/>
                  </a:ext>
                </a:extLst>
              </a:tr>
              <a:tr h="516559">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2000" b="1" kern="1200" dirty="0">
                          <a:solidFill>
                            <a:schemeClr val="lt1"/>
                          </a:solidFill>
                          <a:effectLst/>
                          <a:latin typeface="+mn-lt"/>
                          <a:ea typeface="+mn-ea"/>
                          <a:cs typeface="+mn-cs"/>
                        </a:rPr>
                        <a:t>Observateur </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1302726"/>
                  </a:ext>
                </a:extLst>
              </a:tr>
              <a:tr h="516559">
                <a:tc>
                  <a:txBody>
                    <a:bodyPr/>
                    <a:lstStyle/>
                    <a:p>
                      <a:pPr>
                        <a:lnSpc>
                          <a:spcPct val="107000"/>
                        </a:lnSpc>
                        <a:spcAft>
                          <a:spcPts val="800"/>
                        </a:spcAft>
                      </a:pPr>
                      <a:r>
                        <a:rPr lang="fr-FR" sz="2000" b="1" kern="1200" dirty="0">
                          <a:solidFill>
                            <a:schemeClr val="lt1"/>
                          </a:solidFill>
                          <a:effectLst/>
                          <a:latin typeface="+mn-lt"/>
                          <a:ea typeface="+mn-ea"/>
                          <a:cs typeface="+mn-cs"/>
                        </a:rPr>
                        <a:t>Observatrice</a:t>
                      </a:r>
                      <a:endParaRPr lang="fr-FR" sz="20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79674583"/>
                  </a:ext>
                </a:extLst>
              </a:tr>
            </a:tbl>
          </a:graphicData>
        </a:graphic>
      </p:graphicFrame>
    </p:spTree>
    <p:extLst>
      <p:ext uri="{BB962C8B-B14F-4D97-AF65-F5344CB8AC3E}">
        <p14:creationId xmlns:p14="http://schemas.microsoft.com/office/powerpoint/2010/main" val="3283497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FA7D70-A8F2-46C5-909F-E1894273A101}"/>
              </a:ext>
            </a:extLst>
          </p:cNvPr>
          <p:cNvSpPr>
            <a:spLocks noGrp="1"/>
          </p:cNvSpPr>
          <p:nvPr>
            <p:ph type="title"/>
          </p:nvPr>
        </p:nvSpPr>
        <p:spPr/>
        <p:txBody>
          <a:bodyPr/>
          <a:lstStyle/>
          <a:p>
            <a:endParaRPr lang="en-GB" noProof="0" dirty="0"/>
          </a:p>
        </p:txBody>
      </p:sp>
      <p:sp>
        <p:nvSpPr>
          <p:cNvPr id="3" name="Espace réservé du contenu 2">
            <a:extLst>
              <a:ext uri="{FF2B5EF4-FFF2-40B4-BE49-F238E27FC236}">
                <a16:creationId xmlns:a16="http://schemas.microsoft.com/office/drawing/2014/main" id="{837A3470-09F2-43BF-AA1F-E4750FF46AAE}"/>
              </a:ext>
            </a:extLst>
          </p:cNvPr>
          <p:cNvSpPr>
            <a:spLocks noGrp="1"/>
          </p:cNvSpPr>
          <p:nvPr>
            <p:ph idx="1"/>
          </p:nvPr>
        </p:nvSpPr>
        <p:spPr/>
        <p:txBody>
          <a:bodyPr vert="horz" lIns="91440" tIns="45720" rIns="91440" bIns="45720" rtlCol="0" anchor="t">
            <a:normAutofit/>
          </a:bodyPr>
          <a:lstStyle/>
          <a:p>
            <a:pPr marL="0" indent="0">
              <a:buNone/>
            </a:pPr>
            <a:endParaRPr lang="en-GB" noProof="0" dirty="0">
              <a:solidFill>
                <a:srgbClr val="FF7100"/>
              </a:solidFill>
            </a:endParaRPr>
          </a:p>
          <a:p>
            <a:pPr marL="0" indent="0">
              <a:buNone/>
            </a:pPr>
            <a:endParaRPr lang="en-GB" noProof="0" dirty="0">
              <a:solidFill>
                <a:srgbClr val="FF7100"/>
              </a:solidFill>
            </a:endParaRPr>
          </a:p>
          <a:p>
            <a:pPr marL="0" indent="0" algn="ctr">
              <a:buNone/>
            </a:pPr>
            <a:r>
              <a:rPr lang="en-GB" sz="6600" b="1" dirty="0">
                <a:solidFill>
                  <a:srgbClr val="FF7100"/>
                </a:solidFill>
              </a:rPr>
              <a:t>EXERCICE DE SIMULATION</a:t>
            </a:r>
            <a:endParaRPr lang="en-GB" sz="6600" b="1" noProof="0" dirty="0">
              <a:solidFill>
                <a:srgbClr val="FF7100"/>
              </a:solidFill>
              <a:ea typeface="Calibri"/>
              <a:cs typeface="Calibri"/>
            </a:endParaRPr>
          </a:p>
        </p:txBody>
      </p:sp>
    </p:spTree>
    <p:extLst>
      <p:ext uri="{BB962C8B-B14F-4D97-AF65-F5344CB8AC3E}">
        <p14:creationId xmlns:p14="http://schemas.microsoft.com/office/powerpoint/2010/main" val="36664037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9140527A-B007-498A-97CA-788449F570B5}"/>
</file>

<file path=customXml/itemProps2.xml><?xml version="1.0" encoding="utf-8"?>
<ds:datastoreItem xmlns:ds="http://schemas.openxmlformats.org/officeDocument/2006/customXml" ds:itemID="{FAD4B78B-0380-4C6F-8231-2EEEFDBBD860}"/>
</file>

<file path=customXml/itemProps3.xml><?xml version="1.0" encoding="utf-8"?>
<ds:datastoreItem xmlns:ds="http://schemas.openxmlformats.org/officeDocument/2006/customXml" ds:itemID="{CA91E8C2-0E6C-495C-8B60-F00E25DF374A}"/>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TotalTime>98</TotalTime>
  <Words>2014</Words>
  <Application>Microsoft Office PowerPoint</Application>
  <PresentationFormat>Grand écran</PresentationFormat>
  <Paragraphs>125</Paragraphs>
  <Slides>13</Slides>
  <Notes>13</Notes>
  <HiddenSlides>0</HiddenSlides>
  <MMClips>0</MMClips>
  <ScaleCrop>false</ScaleCrop>
  <HeadingPairs>
    <vt:vector size="4" baseType="variant">
      <vt:variant>
        <vt:lpstr>Thème</vt:lpstr>
      </vt:variant>
      <vt:variant>
        <vt:i4>2</vt:i4>
      </vt:variant>
      <vt:variant>
        <vt:lpstr>Titres des diapositives</vt:lpstr>
      </vt:variant>
      <vt:variant>
        <vt:i4>13</vt:i4>
      </vt:variant>
    </vt:vector>
  </HeadingPairs>
  <TitlesOfParts>
    <vt:vector size="15" baseType="lpstr">
      <vt:lpstr>Office Theme</vt:lpstr>
      <vt:lpstr>Thème Office</vt:lpstr>
      <vt:lpstr>Etude de cas n° 4 OBTENIR DES INFORMATIONS RELATIVES AUX QUESTIONS DE GENRE GRÂCE AUX PATROUILLES</vt:lpstr>
      <vt:lpstr>Présentation PowerPoint</vt:lpstr>
      <vt:lpstr>Présentation PowerPoint</vt:lpstr>
      <vt:lpstr>Présentation PowerPoint</vt:lpstr>
      <vt:lpstr>Cadre</vt:lpstr>
      <vt:lpstr>Setting (ctd)</vt:lpstr>
      <vt:lpstr>Task</vt:lpstr>
      <vt:lpstr>Aperçu des rôles</vt:lpstr>
      <vt:lpstr>Présentation PowerPoint</vt:lpstr>
      <vt:lpstr>Scénario</vt:lpstr>
      <vt:lpstr>Scénario</vt:lpstr>
      <vt:lpstr>Présentation PowerPoint</vt:lpstr>
      <vt:lpstr>Rappel!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lastModifiedBy>Ruth Ouattara</cp:lastModifiedBy>
  <cp:revision>66</cp:revision>
  <dcterms:created xsi:type="dcterms:W3CDTF">2025-08-06T19:47:34Z</dcterms:created>
  <dcterms:modified xsi:type="dcterms:W3CDTF">2025-08-29T14:27:46Z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